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302" r:id="rId4"/>
    <p:sldId id="311" r:id="rId5"/>
    <p:sldId id="287" r:id="rId6"/>
    <p:sldId id="288" r:id="rId7"/>
    <p:sldId id="303" r:id="rId8"/>
    <p:sldId id="30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3" d="100"/>
          <a:sy n="73" d="100"/>
        </p:scale>
        <p:origin x="-3480" y="-11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Spring%20Garden:NEW%20Spring%20Garden%20Rd%20BID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Spring%20Garden:NEW%20Spring%20Garden%20Rd%20BID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North%20End:NEW%20north%20end%20tax%20reform%20comparison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Main%20Street:NEW%20MAIN%20STREET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NEW%20Updated%20Quinpool%20infomation%20on%20real%20estate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owntown%20Dartmouth:Downtown%20Dartmouth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ARTMOUTH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Bayers%20Lake%20Assessment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owntown%20Halifax:NEW%20Downtown%20District%202013-2015%20Dynamic%20Comparison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Spring%20Garden:NEW%20Spring%20Garden%20Rd%20BI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Spring%20Garden:NEW%20Spring%20Garden%20Rd%20BI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North%20End:NEW%20north%20end%20tax%20reform%20comparis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Main%20Street:NEW%20MAIN%20STREE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NEW%20Updated%20Quinpool%20infomation%20on%20real%20estat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ARTMOUT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Bayers%20Lake%20Assessmen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owntown%20Halifax:NEW%20Downtown%20District%202013-2015%20Dynamic%20Comparis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treasure:Desktop:TAX:Downtown%20Dartmouth:Downtown%20Dartmou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589020122485"/>
          <c:y val="3.1512871588616702E-2"/>
          <c:w val="0.86441097987751503"/>
          <c:h val="0.96486261749466395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1-B71B-4C9E-B941-D8EB130B5168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3-B71B-4C9E-B941-D8EB130B5168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5-B71B-4C9E-B941-D8EB130B51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Sheet10!$A$9:$A$12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Sheet10!$B$9:$B$12</c:f>
              <c:numCache>
                <c:formatCode>General</c:formatCode>
                <c:ptCount val="4"/>
                <c:pt idx="0">
                  <c:v>30</c:v>
                </c:pt>
                <c:pt idx="1">
                  <c:v>18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1B-4C9E-B941-D8EB130B51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SPRING GARDEN ROAD</a:t>
            </a:r>
          </a:p>
        </c:rich>
      </c:tx>
      <c:layout>
        <c:manualLayout>
          <c:xMode val="edge"/>
          <c:yMode val="edge"/>
          <c:x val="0.26332616093062899"/>
          <c:y val="5.61136711392197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03078731879006"/>
          <c:y val="0.24434427895461999"/>
          <c:w val="0.53898828297809998"/>
          <c:h val="0.7821183289588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6B5-47F1-9689-83B1CBF86EE2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A6B5-47F1-9689-83B1CBF86EE2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A6B5-47F1-9689-83B1CBF86EE2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A6B5-47F1-9689-83B1CBF86EE2}"/>
              </c:ext>
            </c:extLst>
          </c:dPt>
          <c:dLbls>
            <c:dLbl>
              <c:idx val="2"/>
              <c:layout>
                <c:manualLayout>
                  <c:x val="3.9113460879002401E-2"/>
                  <c:y val="0.13922682090732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B5-47F1-9689-83B1CBF86E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Sheet10!$A$1:$A$4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Sheet10!$B$1:$B$4</c:f>
              <c:numCache>
                <c:formatCode>#,##0</c:formatCode>
                <c:ptCount val="4"/>
                <c:pt idx="0">
                  <c:v>131237800</c:v>
                </c:pt>
                <c:pt idx="1">
                  <c:v>12870300</c:v>
                </c:pt>
                <c:pt idx="2">
                  <c:v>6200500</c:v>
                </c:pt>
                <c:pt idx="3">
                  <c:v>1075100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6B5-47F1-9689-83B1CBF86E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NORTH END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7381555635078E-2"/>
          <c:y val="0.15769648585593499"/>
          <c:w val="0.81721889562709304"/>
          <c:h val="0.747569991251094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5E1-47ED-B94C-8FC1C09EEF00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D5E1-47ED-B94C-8FC1C09EEF00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D5E1-47ED-B94C-8FC1C09EEF00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D5E1-47ED-B94C-8FC1C09EEF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Sheet7!$A$38:$A$41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200,000 AND BELOW</c:v>
                </c:pt>
              </c:strCache>
            </c:strRef>
          </c:cat>
          <c:val>
            <c:numRef>
              <c:f>Sheet7!$B$38:$B$41</c:f>
              <c:numCache>
                <c:formatCode>General</c:formatCode>
                <c:ptCount val="4"/>
                <c:pt idx="0">
                  <c:v>21</c:v>
                </c:pt>
                <c:pt idx="1">
                  <c:v>25</c:v>
                </c:pt>
                <c:pt idx="2">
                  <c:v>78</c:v>
                </c:pt>
                <c:pt idx="3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E1-47ED-B94C-8FC1C09EEF0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MAIN STREET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6045122484689398"/>
          <c:y val="0.153066856226305"/>
          <c:w val="0.459653105861767"/>
          <c:h val="0.7660885097696119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14E-4F57-8034-879D85BE165A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D14E-4F57-8034-879D85BE165A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D14E-4F57-8034-879D85BE165A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D14E-4F57-8034-879D85BE16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Sheet3!$A$7:$A$10</c:f>
              <c:strCache>
                <c:ptCount val="4"/>
                <c:pt idx="0">
                  <c:v>$1M AND ABOVE</c:v>
                </c:pt>
                <c:pt idx="1">
                  <c:v>$500,000-$1M</c:v>
                </c:pt>
                <c:pt idx="2">
                  <c:v>$200,000-$500,000</c:v>
                </c:pt>
                <c:pt idx="3">
                  <c:v>BELOW $200,000</c:v>
                </c:pt>
              </c:strCache>
            </c:strRef>
          </c:cat>
          <c:val>
            <c:numRef>
              <c:f>Sheet3!$B$7:$B$10</c:f>
              <c:numCache>
                <c:formatCode>General</c:formatCode>
                <c:ptCount val="4"/>
                <c:pt idx="0">
                  <c:v>13</c:v>
                </c:pt>
                <c:pt idx="1">
                  <c:v>17</c:v>
                </c:pt>
                <c:pt idx="2">
                  <c:v>12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4E-4F57-8034-879D85BE16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QUINPOOL</a:t>
            </a:r>
          </a:p>
        </c:rich>
      </c:tx>
      <c:layout>
        <c:manualLayout>
          <c:xMode val="edge"/>
          <c:yMode val="edge"/>
          <c:x val="0.17765988132602401"/>
          <c:y val="7.29406329340450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13603262836199"/>
          <c:y val="0.18170919427711399"/>
          <c:w val="0.84238814520945504"/>
          <c:h val="0.752710542507766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8147-4327-8A7B-6CC4B3D6E8E2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8147-4327-8A7B-6CC4B3D6E8E2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8147-4327-8A7B-6CC4B3D6E8E2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8147-4327-8A7B-6CC4B3D6E8E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Sheet6!$A$1:$A$4</c:f>
              <c:strCache>
                <c:ptCount val="4"/>
                <c:pt idx="0">
                  <c:v>$1M AND ABOVE</c:v>
                </c:pt>
                <c:pt idx="1">
                  <c:v>$500,000-$1M</c:v>
                </c:pt>
                <c:pt idx="2">
                  <c:v>$200,000-$500,000</c:v>
                </c:pt>
                <c:pt idx="3">
                  <c:v>$200,000 AND BELOW</c:v>
                </c:pt>
              </c:strCache>
            </c:strRef>
          </c:cat>
          <c:val>
            <c:numRef>
              <c:f>Sheet6!$C$1:$C$4</c:f>
              <c:numCache>
                <c:formatCode>General</c:formatCode>
                <c:ptCount val="4"/>
                <c:pt idx="0">
                  <c:v>16</c:v>
                </c:pt>
                <c:pt idx="1">
                  <c:v>38</c:v>
                </c:pt>
                <c:pt idx="2">
                  <c:v>32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47-4327-8A7B-6CC4B3D6E8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DOWNTOWN</a:t>
            </a:r>
            <a:r>
              <a:rPr lang="en-US" baseline="0"/>
              <a:t> DARTMOUTH</a:t>
            </a:r>
            <a:endParaRPr lang="en-US"/>
          </a:p>
        </c:rich>
      </c:tx>
      <c:layout>
        <c:manualLayout>
          <c:xMode val="edge"/>
          <c:yMode val="edge"/>
          <c:x val="0.15772251830920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4689220711811503"/>
          <c:y val="0.15769648585593499"/>
          <c:w val="0.52136559077546696"/>
          <c:h val="0.8077551764362790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DAE-46E9-950B-30FC4766CB0A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FDAE-46E9-950B-30FC4766CB0A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FDAE-46E9-950B-30FC4766CB0A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FDAE-46E9-950B-30FC4766CB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Sheet6!$A$9:$A$12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Sheet6!$B$9:$B$12</c:f>
              <c:numCache>
                <c:formatCode>General</c:formatCode>
                <c:ptCount val="4"/>
                <c:pt idx="0">
                  <c:v>10</c:v>
                </c:pt>
                <c:pt idx="1">
                  <c:v>17</c:v>
                </c:pt>
                <c:pt idx="2">
                  <c:v>50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AE-46E9-950B-30FC4766CB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DARTMOUTH</a:t>
            </a:r>
            <a:r>
              <a:rPr lang="en-US" baseline="0" dirty="0"/>
              <a:t> CROSSING</a:t>
            </a:r>
            <a:endParaRPr lang="en-US" dirty="0"/>
          </a:p>
        </c:rich>
      </c:tx>
      <c:layout>
        <c:manualLayout>
          <c:xMode val="edge"/>
          <c:yMode val="edge"/>
          <c:x val="0.119218926536136"/>
          <c:y val="6.27850742081263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5357136456808399"/>
          <c:w val="0.90073858063394696"/>
          <c:h val="0.717313911157884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C4C-4490-89FB-4742B1FC0DD6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DC4C-4490-89FB-4742B1FC0DD6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DC4C-4490-89FB-4742B1FC0DD6}"/>
              </c:ext>
            </c:extLst>
          </c:dPt>
          <c:dLbls>
            <c:dLbl>
              <c:idx val="1"/>
              <c:layout>
                <c:manualLayout>
                  <c:x val="0.15031799783966299"/>
                  <c:y val="0.18946384883628201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6.5%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4C-4490-89FB-4742B1FC0DD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/>
                      <a:t>6.5%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4C-4490-89FB-4742B1FC0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Sheet5!$A$1:$A$3</c:f>
              <c:strCache>
                <c:ptCount val="3"/>
                <c:pt idx="0">
                  <c:v>$1M and above</c:v>
                </c:pt>
                <c:pt idx="1">
                  <c:v>$500,000-$1M</c:v>
                </c:pt>
                <c:pt idx="2">
                  <c:v>$200,000-$500,000 </c:v>
                </c:pt>
              </c:strCache>
            </c:strRef>
          </c:cat>
          <c:val>
            <c:numRef>
              <c:f>Sheet5!$E$1:$E$3</c:f>
              <c:numCache>
                <c:formatCode>General</c:formatCode>
                <c:ptCount val="3"/>
                <c:pt idx="0">
                  <c:v>13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4C-4490-89FB-4742B1FC0DD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BAYERS LAKE</a:t>
            </a:r>
          </a:p>
        </c:rich>
      </c:tx>
      <c:layout>
        <c:manualLayout>
          <c:xMode val="edge"/>
          <c:yMode val="edge"/>
          <c:x val="0.190336624451998"/>
          <c:y val="0.1044964155704089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836863741311001"/>
          <c:y val="0.25091450186824499"/>
          <c:w val="0.80137429232133095"/>
          <c:h val="0.70001807009487904"/>
        </c:manualLayout>
      </c:layout>
      <c:pieChart>
        <c:varyColors val="1"/>
        <c:ser>
          <c:idx val="0"/>
          <c:order val="0"/>
          <c:spPr>
            <a:solidFill>
              <a:schemeClr val="accent4">
                <a:lumMod val="75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DBA7-4479-8F8C-CFD32479BCB1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DBA7-4479-8F8C-CFD32479BCB1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BA7-4479-8F8C-CFD32479BCB1}"/>
                </c:ext>
              </c:extLst>
            </c:dLbl>
            <c:dLbl>
              <c:idx val="1"/>
              <c:layout>
                <c:manualLayout>
                  <c:x val="7.1808168587200405E-2"/>
                  <c:y val="0.148777009016376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A7-4479-8F8C-CFD32479BC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Sheet5!$A$5:$A$6</c:f>
              <c:strCache>
                <c:ptCount val="2"/>
                <c:pt idx="0">
                  <c:v>$1M AND ABOVE</c:v>
                </c:pt>
                <c:pt idx="1">
                  <c:v>$500,000 TO $1M</c:v>
                </c:pt>
              </c:strCache>
            </c:strRef>
          </c:cat>
          <c:val>
            <c:numRef>
              <c:f>Sheet5!$B$5:$B$6</c:f>
              <c:numCache>
                <c:formatCode>General</c:formatCode>
                <c:ptCount val="2"/>
                <c:pt idx="0">
                  <c:v>18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A7-4479-8F8C-CFD32479BC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DOWNTOWN</a:t>
            </a:r>
            <a:r>
              <a:rPr lang="en-US" baseline="0" dirty="0"/>
              <a:t> HALIFAX</a:t>
            </a:r>
            <a:endParaRPr lang="en-US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239473292771801"/>
          <c:y val="0.16695574511519401"/>
          <c:w val="0.62290463494189796"/>
          <c:h val="0.789236657917759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296D-45CC-AD00-1AA091A75CFA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296D-45CC-AD00-1AA091A75CFA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296D-45CC-AD00-1AA091A75CFA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296D-45CC-AD00-1AA091A75C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Sheet7!$A$7:$A$10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Sheet7!$B$7:$B$10</c:f>
              <c:numCache>
                <c:formatCode>#,##0</c:formatCode>
                <c:ptCount val="4"/>
                <c:pt idx="0">
                  <c:v>87</c:v>
                </c:pt>
                <c:pt idx="1">
                  <c:v>39</c:v>
                </c:pt>
                <c:pt idx="2">
                  <c:v>34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6D-45CC-AD00-1AA091A75CF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SPRING</a:t>
            </a:r>
            <a:r>
              <a:rPr lang="en-US" baseline="0" dirty="0"/>
              <a:t> GARDEN </a:t>
            </a:r>
            <a:endParaRPr lang="en-US" dirty="0"/>
          </a:p>
        </c:rich>
      </c:tx>
      <c:layout>
        <c:manualLayout>
          <c:xMode val="edge"/>
          <c:yMode val="edge"/>
          <c:x val="0.20941112199501699"/>
          <c:y val="7.87037037037037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078224109621701"/>
          <c:y val="0.25028907844852699"/>
          <c:w val="0.56411111266988501"/>
          <c:h val="0.747569991251094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E99B-42E6-AF5D-ABA77DFEA041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E99B-42E6-AF5D-ABA77DFEA041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E99B-42E6-AF5D-ABA77DFEA041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E99B-42E6-AF5D-ABA77DFEA04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Sheet10!$A$9:$A$12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Sheet10!$B$9:$B$12</c:f>
              <c:numCache>
                <c:formatCode>General</c:formatCode>
                <c:ptCount val="4"/>
                <c:pt idx="0">
                  <c:v>30</c:v>
                </c:pt>
                <c:pt idx="1">
                  <c:v>18</c:v>
                </c:pt>
                <c:pt idx="2">
                  <c:v>15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99B-42E6-AF5D-ABA77DFEA0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31201579416302E-2"/>
          <c:y val="5.6302525519192001E-2"/>
          <c:w val="0.81026557749398798"/>
          <c:h val="0.943697474480807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D00-43E0-AB2F-D0BE43597807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3D00-43E0-AB2F-D0BE43597807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3D00-43E0-AB2F-D0BE43597807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3D00-43E0-AB2F-D0BE43597807}"/>
              </c:ext>
            </c:extLst>
          </c:dPt>
          <c:dLbls>
            <c:dLbl>
              <c:idx val="3"/>
              <c:layout>
                <c:manualLayout>
                  <c:x val="2.3557168472259499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00-43E0-AB2F-D0BE435978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Sheet10!$A$1:$A$4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Sheet10!$B$1:$B$4</c:f>
              <c:numCache>
                <c:formatCode>#,##0</c:formatCode>
                <c:ptCount val="4"/>
                <c:pt idx="0">
                  <c:v>131237800</c:v>
                </c:pt>
                <c:pt idx="1">
                  <c:v>12870300</c:v>
                </c:pt>
                <c:pt idx="2">
                  <c:v>6200500</c:v>
                </c:pt>
                <c:pt idx="3">
                  <c:v>1075100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00-43E0-AB2F-D0BE4359780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NORTH END</a:t>
            </a:r>
          </a:p>
        </c:rich>
      </c:tx>
      <c:layout>
        <c:manualLayout>
          <c:xMode val="edge"/>
          <c:yMode val="edge"/>
          <c:x val="0.14154271676826499"/>
          <c:y val="1.81270089578824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9861705031389E-2"/>
          <c:y val="0.129372962495647"/>
          <c:w val="0.74196488035665498"/>
          <c:h val="0.727483257494875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97D8-4262-A702-7209FB77A18C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97D8-4262-A702-7209FB77A18C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97D8-4262-A702-7209FB77A18C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97D8-4262-A702-7209FB77A1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Sheet7!$A$31:$A$34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200,000 AND BELOW</c:v>
                </c:pt>
              </c:strCache>
            </c:strRef>
          </c:cat>
          <c:val>
            <c:numRef>
              <c:f>Sheet7!$B$31:$B$34</c:f>
              <c:numCache>
                <c:formatCode>General</c:formatCode>
                <c:ptCount val="4"/>
                <c:pt idx="0">
                  <c:v>46038800</c:v>
                </c:pt>
                <c:pt idx="1">
                  <c:v>16207900</c:v>
                </c:pt>
                <c:pt idx="2">
                  <c:v>24232100</c:v>
                </c:pt>
                <c:pt idx="3">
                  <c:v>10826300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D8-4262-A702-7209FB77A18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MAIN STREET</a:t>
            </a:r>
          </a:p>
        </c:rich>
      </c:tx>
      <c:layout>
        <c:manualLayout>
          <c:xMode val="edge"/>
          <c:yMode val="edge"/>
          <c:x val="9.5874567555424894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2983603114732903E-2"/>
          <c:y val="0.148571376494605"/>
          <c:w val="0.81192979086915895"/>
          <c:h val="0.7582655293088359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01C-478D-AEA8-22B4A03C01A6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101C-478D-AEA8-22B4A03C01A6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101C-478D-AEA8-22B4A03C01A6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101C-478D-AEA8-22B4A03C01A6}"/>
              </c:ext>
            </c:extLst>
          </c:dPt>
          <c:dLbls>
            <c:dLbl>
              <c:idx val="2"/>
              <c:layout>
                <c:manualLayout>
                  <c:x val="0.102116446106759"/>
                  <c:y val="0.1744666812481769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1C-478D-AEA8-22B4A03C01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Sheet3!$A$1:$A$4</c:f>
              <c:strCache>
                <c:ptCount val="4"/>
                <c:pt idx="0">
                  <c:v>$1M AND ABOVE</c:v>
                </c:pt>
                <c:pt idx="1">
                  <c:v>$500,000-$1M</c:v>
                </c:pt>
                <c:pt idx="2">
                  <c:v>$200,000-$500,000</c:v>
                </c:pt>
                <c:pt idx="3">
                  <c:v>BELOW $200,000</c:v>
                </c:pt>
              </c:strCache>
            </c:strRef>
          </c:cat>
          <c:val>
            <c:numRef>
              <c:f>Sheet3!$B$1:$B$4</c:f>
              <c:numCache>
                <c:formatCode>General</c:formatCode>
                <c:ptCount val="4"/>
                <c:pt idx="0">
                  <c:v>54963500</c:v>
                </c:pt>
                <c:pt idx="1">
                  <c:v>12087200</c:v>
                </c:pt>
                <c:pt idx="2">
                  <c:v>4509800</c:v>
                </c:pt>
                <c:pt idx="3">
                  <c:v>646200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1C-478D-AEA8-22B4A03C01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QUINPOOL</a:t>
            </a:r>
          </a:p>
        </c:rich>
      </c:tx>
      <c:layout>
        <c:manualLayout>
          <c:xMode val="edge"/>
          <c:yMode val="edge"/>
          <c:x val="0.155232748960587"/>
          <c:y val="7.26099911885975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2195203093591497E-5"/>
          <c:y val="0.19358617349718499"/>
          <c:w val="0.96586235298641798"/>
          <c:h val="0.72644093333602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7B58-4D6B-A210-9CDE0E4B591D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7B58-4D6B-A210-9CDE0E4B591D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7B58-4D6B-A210-9CDE0E4B591D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7B58-4D6B-A210-9CDE0E4B591D}"/>
              </c:ext>
            </c:extLst>
          </c:dPt>
          <c:dLbls>
            <c:dLbl>
              <c:idx val="3"/>
              <c:layout>
                <c:manualLayout>
                  <c:x val="5.0601916151170802E-2"/>
                  <c:y val="0.10822386342999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B58-4D6B-A210-9CDE0E4B59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Sheet6!$A$1:$A$4</c:f>
              <c:strCache>
                <c:ptCount val="4"/>
                <c:pt idx="0">
                  <c:v>$1M AND ABOVE</c:v>
                </c:pt>
                <c:pt idx="1">
                  <c:v>$500,000-$1M</c:v>
                </c:pt>
                <c:pt idx="2">
                  <c:v>$200,000-$500,000</c:v>
                </c:pt>
                <c:pt idx="3">
                  <c:v>$200,000 AND BELOW</c:v>
                </c:pt>
              </c:strCache>
            </c:strRef>
          </c:cat>
          <c:val>
            <c:numRef>
              <c:f>Sheet6!$B$1:$B$4</c:f>
              <c:numCache>
                <c:formatCode>#,##0</c:formatCode>
                <c:ptCount val="4"/>
                <c:pt idx="0">
                  <c:v>47767400</c:v>
                </c:pt>
                <c:pt idx="1">
                  <c:v>17873800</c:v>
                </c:pt>
                <c:pt idx="2">
                  <c:v>11324100</c:v>
                </c:pt>
                <c:pt idx="3">
                  <c:v>2806200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B58-4D6B-A210-9CDE0E4B59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DARTMOUTH</a:t>
            </a:r>
            <a:r>
              <a:rPr lang="en-US" baseline="0" dirty="0"/>
              <a:t> CROSSING</a:t>
            </a:r>
            <a:endParaRPr lang="en-US" dirty="0"/>
          </a:p>
        </c:rich>
      </c:tx>
      <c:layout>
        <c:manualLayout>
          <c:xMode val="edge"/>
          <c:yMode val="edge"/>
          <c:x val="2.05029569647894E-2"/>
          <c:y val="1.2055985337896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3257938313165302E-2"/>
          <c:y val="0.28305554993013199"/>
          <c:w val="0.82273496497134002"/>
          <c:h val="0.715343946819497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F50E-4BC9-8140-9F38B665A362}"/>
              </c:ext>
            </c:extLst>
          </c:dPt>
          <c:dPt>
            <c:idx val="1"/>
            <c:bubble3D val="0"/>
            <c:spPr>
              <a:solidFill>
                <a:srgbClr val="73734D"/>
              </a:solidFill>
            </c:spPr>
            <c:extLst>
              <c:ext xmlns:c16="http://schemas.microsoft.com/office/drawing/2014/chart" uri="{C3380CC4-5D6E-409C-BE32-E72D297353CC}">
                <c16:uniqueId val="{00000003-F50E-4BC9-8140-9F38B665A362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F50E-4BC9-8140-9F38B665A3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Sheet5!$A$1:$A$3</c:f>
              <c:strCache>
                <c:ptCount val="3"/>
                <c:pt idx="0">
                  <c:v>$1M and above</c:v>
                </c:pt>
                <c:pt idx="1">
                  <c:v>$500,000-$1M</c:v>
                </c:pt>
                <c:pt idx="2">
                  <c:v>$200,000-$500,000 </c:v>
                </c:pt>
              </c:strCache>
            </c:strRef>
          </c:cat>
          <c:val>
            <c:numRef>
              <c:f>Sheet5!$B$1:$B$3</c:f>
              <c:numCache>
                <c:formatCode>_(* #,##0_);_(* \(#,##0\);_(* "-"??_);_(@_)</c:formatCode>
                <c:ptCount val="3"/>
                <c:pt idx="0">
                  <c:v>281088500</c:v>
                </c:pt>
                <c:pt idx="1">
                  <c:v>990700</c:v>
                </c:pt>
                <c:pt idx="2">
                  <c:v>221200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0E-4BC9-8140-9F38B665A36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BAYERS LAKE</a:t>
            </a:r>
          </a:p>
        </c:rich>
      </c:tx>
      <c:layout>
        <c:manualLayout>
          <c:xMode val="edge"/>
          <c:yMode val="edge"/>
          <c:x val="6.1178316595548198E-2"/>
          <c:y val="8.038150200115129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28867687300766998"/>
          <c:w val="0.84187322326111902"/>
          <c:h val="0.6808651834486260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CCA5-4FDA-BB93-27548716FC5E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CCA5-4FDA-BB93-27548716FC5E}"/>
              </c:ext>
            </c:extLst>
          </c:dPt>
          <c:dLbls>
            <c:dLbl>
              <c:idx val="0"/>
              <c:layout>
                <c:manualLayout>
                  <c:x val="1.3919459069218701E-2"/>
                  <c:y val="-0.14554495019036801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A5-4FDA-BB93-27548716FC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Sheet5!$A$1:$A$2</c:f>
              <c:strCache>
                <c:ptCount val="2"/>
                <c:pt idx="0">
                  <c:v>$1M AND ABOVE</c:v>
                </c:pt>
                <c:pt idx="1">
                  <c:v>$500,000 TO $1M</c:v>
                </c:pt>
              </c:strCache>
            </c:strRef>
          </c:cat>
          <c:val>
            <c:numRef>
              <c:f>Sheet5!$B$1:$B$2</c:f>
              <c:numCache>
                <c:formatCode>_-* #,##0_-;\-* #,##0_-;_-* "-"??_-;_-@_-</c:formatCode>
                <c:ptCount val="2"/>
                <c:pt idx="0" formatCode="General">
                  <c:v>218628200</c:v>
                </c:pt>
                <c:pt idx="1">
                  <c:v>732000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A5-4FDA-BB93-27548716FC5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DOWNTOWN HALIFAX</a:t>
            </a:r>
          </a:p>
        </c:rich>
      </c:tx>
      <c:layout>
        <c:manualLayout>
          <c:xMode val="edge"/>
          <c:yMode val="edge"/>
          <c:x val="0"/>
          <c:y val="9.37819029234231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1230769487559"/>
          <c:y val="0.29524499906771901"/>
          <c:w val="0.72242331580186003"/>
          <c:h val="0.6658472031885850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00F-4C1D-9D04-7FB5F58BB8B1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400F-4C1D-9D04-7FB5F58BB8B1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400F-4C1D-9D04-7FB5F58BB8B1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400F-4C1D-9D04-7FB5F58BB8B1}"/>
              </c:ext>
            </c:extLst>
          </c:dPt>
          <c:dLbls>
            <c:dLbl>
              <c:idx val="3"/>
              <c:layout>
                <c:manualLayout>
                  <c:x val="1.23349017631065E-3"/>
                  <c:y val="4.0980660867039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0F-4C1D-9D04-7FB5F58BB8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Sheet7!$A$1:$A$4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Sheet7!$B$1:$B$4</c:f>
              <c:numCache>
                <c:formatCode>#,##0</c:formatCode>
                <c:ptCount val="4"/>
                <c:pt idx="0">
                  <c:v>1021992400</c:v>
                </c:pt>
                <c:pt idx="1">
                  <c:v>29146100</c:v>
                </c:pt>
                <c:pt idx="2">
                  <c:v>11000400</c:v>
                </c:pt>
                <c:pt idx="3">
                  <c:v>2839700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0F-4C1D-9D04-7FB5F58BB8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DOWNTOWN</a:t>
            </a:r>
            <a:r>
              <a:rPr lang="en-US" sz="1600" baseline="0" dirty="0"/>
              <a:t> DARTMOUTH</a:t>
            </a:r>
            <a:endParaRPr lang="en-US" sz="16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6912174557046697"/>
          <c:y val="0.14265018955963801"/>
          <c:w val="0.62360051956037899"/>
          <c:h val="0.801794254884806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3B0-412D-B1C6-E25833ABE01A}"/>
              </c:ext>
            </c:extLst>
          </c:dPt>
          <c:dPt>
            <c:idx val="1"/>
            <c:bubble3D val="0"/>
            <c:spPr>
              <a:solidFill>
                <a:srgbClr val="3366FF"/>
              </a:solidFill>
            </c:spPr>
            <c:extLst>
              <c:ext xmlns:c16="http://schemas.microsoft.com/office/drawing/2014/chart" uri="{C3380CC4-5D6E-409C-BE32-E72D297353CC}">
                <c16:uniqueId val="{00000003-13B0-412D-B1C6-E25833ABE01A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13B0-412D-B1C6-E25833ABE01A}"/>
              </c:ext>
            </c:extLst>
          </c:dPt>
          <c:dPt>
            <c:idx val="3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7-13B0-412D-B1C6-E25833ABE0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Sheet6!$A$1:$A$4</c:f>
              <c:strCache>
                <c:ptCount val="4"/>
                <c:pt idx="0">
                  <c:v>1M AND ABOVE</c:v>
                </c:pt>
                <c:pt idx="1">
                  <c:v>500,000-1M</c:v>
                </c:pt>
                <c:pt idx="2">
                  <c:v>200,000-500,000</c:v>
                </c:pt>
                <c:pt idx="3">
                  <c:v>BELOW 200,000</c:v>
                </c:pt>
              </c:strCache>
            </c:strRef>
          </c:cat>
          <c:val>
            <c:numRef>
              <c:f>Sheet6!$B$1:$B$4</c:f>
              <c:numCache>
                <c:formatCode>#,##0</c:formatCode>
                <c:ptCount val="4"/>
                <c:pt idx="0">
                  <c:v>50478000</c:v>
                </c:pt>
                <c:pt idx="1">
                  <c:v>11990900</c:v>
                </c:pt>
                <c:pt idx="2">
                  <c:v>16584600</c:v>
                </c:pt>
                <c:pt idx="3">
                  <c:v>7284400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B0-412D-B1C6-E25833ABE0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F3A21E-F32C-E546-9465-2EDAD4C8FFDB}" type="datetime1">
              <a:rPr lang="en-CA" smtClean="0"/>
              <a:t>2018-06-22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69ABFE-04B6-4741-B784-1ECA365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37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3D02F1-AD16-6F48-B035-073B8B92ED9A}" type="datetime1">
              <a:rPr lang="en-CA" smtClean="0"/>
              <a:t>2018-06-22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D2BADB-B0C0-4645-9351-7EF15E042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037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2BADB-B0C0-4645-9351-7EF15E0421E5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7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32B10CB-2C7D-8B4C-BDC5-5AFA0ACB06C2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08198-DE59-6143-9169-7396EF8D4F38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FA63-DD07-7C45-9034-C73C68A15091}" type="datetime1">
              <a:rPr lang="en-CA" smtClean="0"/>
              <a:t>2018-06-22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843E-1920-6345-9A0F-B5337490E5FF}" type="datetime1">
              <a:rPr lang="en-CA" smtClean="0"/>
              <a:t>2018-06-22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DB702A4-7CDA-4947-9E5C-1845ACA47A44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9F3AE5-7F53-4C4A-B668-5CDD930171A3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A1388-78D6-BB47-A989-E72B7EC3415F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436A00-A319-F74F-A223-EC2A01FACBE7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E45C72-9AED-6742-9657-43F1F8362F46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943C4C81-034C-214A-9F33-AD6EB6415CC2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7A31-FC16-7C48-BD21-048140CDB75E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811A-A6B3-A64E-8678-57D9C9DF9693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CFB1-4F3C-A946-ADBA-2F1FF386F34C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954B2-C9E9-8C40-8506-82F8E5570B75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7B3C5347-EAC1-624A-9004-7CA85617EA06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6BB10D5-1F37-8840-96F7-4BA8495D2E79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63C4-113D-EE43-AE61-8F950475B794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AAF58-2E1D-B843-99E1-1110CDCD9DF0}" type="datetime1">
              <a:rPr lang="en-CA" smtClean="0"/>
              <a:t>2018-06-22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A5A19-FDBE-BA44-AD52-6A3D42056367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6276-0360-D741-ABBD-9B00FDD78C16}" type="datetime1">
              <a:rPr lang="en-CA" smtClean="0"/>
              <a:t>2018-06-22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9594F0-EC33-E04A-88AB-F9AE667739D9}" type="datetime1">
              <a:rPr lang="en-CA" smtClean="0"/>
              <a:t>2018-06-22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chart" Target="../charts/chart12.xml"/><Relationship Id="rId7" Type="http://schemas.openxmlformats.org/officeDocument/2006/relationships/chart" Target="../charts/chart16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Relationship Id="rId9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TAX REFORM</a:t>
            </a:r>
          </a:p>
        </p:txBody>
      </p:sp>
    </p:spTree>
    <p:extLst>
      <p:ext uri="{BB962C8B-B14F-4D97-AF65-F5344CB8AC3E}">
        <p14:creationId xmlns:p14="http://schemas.microsoft.com/office/powerpoint/2010/main" val="42210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1" y="464687"/>
            <a:ext cx="8221280" cy="6393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93679" y="154895"/>
            <a:ext cx="42244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SPRING GARDEN BID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22" y="326754"/>
            <a:ext cx="8382000" cy="460769"/>
          </a:xfrm>
        </p:spPr>
        <p:txBody>
          <a:bodyPr/>
          <a:lstStyle/>
          <a:p>
            <a:pPr algn="ctr"/>
            <a:r>
              <a:rPr lang="en-US" sz="2500" dirty="0"/>
              <a:t>BREAKDOWN OF SPRING GARDEN DATA</a:t>
            </a:r>
            <a:endParaRPr lang="en-US" sz="25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86297" y="1744385"/>
            <a:ext cx="5590899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2015 Total Assessment for the BID: </a:t>
            </a:r>
            <a:r>
              <a:rPr lang="en-US" b="1" dirty="0"/>
              <a:t> $151,383,700</a:t>
            </a:r>
          </a:p>
          <a:p>
            <a:r>
              <a:rPr lang="en-US" b="1" dirty="0"/>
              <a:t>Total Area of the BID:  517,587.60 Square Foot</a:t>
            </a:r>
          </a:p>
          <a:p>
            <a:r>
              <a:rPr lang="en-US" b="1" dirty="0"/>
              <a:t>Average Assessment per square foot: $292.48 </a:t>
            </a:r>
            <a:r>
              <a:rPr lang="en-US" dirty="0"/>
              <a:t>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451496"/>
              </p:ext>
            </p:extLst>
          </p:nvPr>
        </p:nvGraphicFramePr>
        <p:xfrm>
          <a:off x="186298" y="2811928"/>
          <a:ext cx="875098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0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7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0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5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350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$1M AND</a:t>
                      </a:r>
                      <a:r>
                        <a:rPr lang="en-US" baseline="0" dirty="0"/>
                        <a:t>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$500,000-$1M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$200,000-$500,000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BELOW $200,000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PROPERTIES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57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 of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0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$131,237,800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$12,870,300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$6,200,500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$1,075,100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</a:t>
                      </a:r>
                      <a:r>
                        <a:rPr lang="en-US" baseline="0" dirty="0"/>
                        <a:t> of Total Assessment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50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Assessment</a:t>
                      </a:r>
                      <a:r>
                        <a:rPr lang="en-US" baseline="0" dirty="0"/>
                        <a:t> per square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$336.10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$144.64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$209.98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$125.01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7440" y="1097450"/>
            <a:ext cx="750932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Number of properties in Spring Garden BID – 72</a:t>
            </a:r>
          </a:p>
        </p:txBody>
      </p:sp>
    </p:spTree>
    <p:extLst>
      <p:ext uri="{BB962C8B-B14F-4D97-AF65-F5344CB8AC3E}">
        <p14:creationId xmlns:p14="http://schemas.microsoft.com/office/powerpoint/2010/main" val="84038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42234"/>
            <a:ext cx="7556313" cy="795566"/>
          </a:xfrm>
        </p:spPr>
        <p:txBody>
          <a:bodyPr/>
          <a:lstStyle/>
          <a:p>
            <a:pPr algn="ctr"/>
            <a:r>
              <a:rPr lang="en-US" sz="3800" u="sng" dirty="0"/>
              <a:t>SPRING GARDEN BID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27168" y="2228559"/>
            <a:ext cx="3657600" cy="500992"/>
          </a:xfrm>
        </p:spPr>
        <p:txBody>
          <a:bodyPr/>
          <a:lstStyle/>
          <a:p>
            <a:r>
              <a:rPr lang="en-US" sz="2400" dirty="0"/>
              <a:t>2015 ASSESSMENT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73409" y="2052212"/>
            <a:ext cx="3657600" cy="677339"/>
          </a:xfrm>
          <a:solidFill>
            <a:schemeClr val="accent3"/>
          </a:solidFill>
        </p:spPr>
        <p:txBody>
          <a:bodyPr/>
          <a:lstStyle/>
          <a:p>
            <a:r>
              <a:rPr lang="en-US" sz="2200" dirty="0"/>
              <a:t>NUMBER OF PROPERTIES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168" y="1366915"/>
            <a:ext cx="7727619" cy="356183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1220192"/>
              </p:ext>
            </p:extLst>
          </p:nvPr>
        </p:nvGraphicFramePr>
        <p:xfrm>
          <a:off x="4287838" y="2577514"/>
          <a:ext cx="4572000" cy="4098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801384"/>
              </p:ext>
            </p:extLst>
          </p:nvPr>
        </p:nvGraphicFramePr>
        <p:xfrm>
          <a:off x="0" y="2577514"/>
          <a:ext cx="4773409" cy="4098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730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87334"/>
            <a:ext cx="7556313" cy="1116106"/>
          </a:xfrm>
        </p:spPr>
        <p:txBody>
          <a:bodyPr/>
          <a:lstStyle/>
          <a:p>
            <a:r>
              <a:rPr lang="en-US" sz="3200" dirty="0"/>
              <a:t>AVERAGE ASSESSMENT PER SQUARE FOOT COMPARISON FOR EACH BID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538203"/>
              </p:ext>
            </p:extLst>
          </p:nvPr>
        </p:nvGraphicFramePr>
        <p:xfrm>
          <a:off x="139392" y="1181970"/>
          <a:ext cx="8345435" cy="517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4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6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7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BUSINESS</a:t>
                      </a:r>
                      <a:r>
                        <a:rPr lang="en-US" baseline="0" dirty="0"/>
                        <a:t>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</a:t>
                      </a:r>
                      <a:r>
                        <a:rPr lang="en-US" baseline="0" dirty="0"/>
                        <a:t> ASSESSMENT PER SQUARE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(SQUARE FOOT)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BAYERS 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$16.35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13,413,382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11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DARTMOUTH CROSSING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$38.43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7,344,948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MAIN STREET 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$23.70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3,046,904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6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QUINPOOL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$98.70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808,187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18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DOWNTOWN HALIFAX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$273.22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3,897,896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17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DOWNTOWN 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$31.84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2,711,898</a:t>
                      </a:r>
                    </a:p>
                  </a:txBody>
                  <a:tcPr marL="12700" marR="12700" marT="1270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8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SPRING GARDEN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$292.48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517,588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90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NORTH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$67.04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1,451,501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8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242234"/>
            <a:ext cx="7556313" cy="609691"/>
          </a:xfrm>
        </p:spPr>
        <p:txBody>
          <a:bodyPr/>
          <a:lstStyle/>
          <a:p>
            <a:pPr algn="ctr"/>
            <a:r>
              <a:rPr lang="en-US" sz="3100" dirty="0"/>
              <a:t>ANNUAL ASSESSMENT RATE INCREASE: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868896"/>
              </p:ext>
            </p:extLst>
          </p:nvPr>
        </p:nvGraphicFramePr>
        <p:xfrm>
          <a:off x="374566" y="1310184"/>
          <a:ext cx="7538388" cy="5434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45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4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4979">
                <a:tc>
                  <a:txBody>
                    <a:bodyPr/>
                    <a:lstStyle/>
                    <a:p>
                      <a:r>
                        <a:rPr lang="en-US" dirty="0"/>
                        <a:t>BUSINESS</a:t>
                      </a:r>
                      <a:r>
                        <a:rPr lang="en-US" baseline="0" dirty="0"/>
                        <a:t>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2014-2015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17">
                <a:tc>
                  <a:txBody>
                    <a:bodyPr/>
                    <a:lstStyle/>
                    <a:p>
                      <a:r>
                        <a:rPr lang="en-US" dirty="0"/>
                        <a:t>BAYERS 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979">
                <a:tc>
                  <a:txBody>
                    <a:bodyPr/>
                    <a:lstStyle/>
                    <a:p>
                      <a:r>
                        <a:rPr lang="en-US" dirty="0"/>
                        <a:t>DARTMOUTH CROSSING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254">
                <a:tc>
                  <a:txBody>
                    <a:bodyPr/>
                    <a:lstStyle/>
                    <a:p>
                      <a:r>
                        <a:rPr lang="en-US" dirty="0"/>
                        <a:t>MAIN STREET 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561">
                <a:tc>
                  <a:txBody>
                    <a:bodyPr/>
                    <a:lstStyle/>
                    <a:p>
                      <a:r>
                        <a:rPr lang="en-US" dirty="0"/>
                        <a:t>QUINPOOL 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8.05%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979">
                <a:tc>
                  <a:txBody>
                    <a:bodyPr/>
                    <a:lstStyle/>
                    <a:p>
                      <a:r>
                        <a:rPr lang="en-US" dirty="0"/>
                        <a:t>DOWNTOWN</a:t>
                      </a:r>
                      <a:r>
                        <a:rPr lang="en-US" baseline="0" dirty="0"/>
                        <a:t> HALIFAX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979">
                <a:tc>
                  <a:txBody>
                    <a:bodyPr/>
                    <a:lstStyle/>
                    <a:p>
                      <a:r>
                        <a:rPr lang="en-US" dirty="0"/>
                        <a:t>DOWNTOWN DARTMOUTH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-1.12%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9448">
                <a:tc>
                  <a:txBody>
                    <a:bodyPr/>
                    <a:lstStyle/>
                    <a:p>
                      <a:r>
                        <a:rPr lang="en-US" dirty="0"/>
                        <a:t>SPRING GARDEN</a:t>
                      </a:r>
                      <a:r>
                        <a:rPr lang="en-US" baseline="0" dirty="0"/>
                        <a:t> ROAD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617">
                <a:tc>
                  <a:txBody>
                    <a:bodyPr/>
                    <a:lstStyle/>
                    <a:p>
                      <a:r>
                        <a:rPr lang="en-US" dirty="0"/>
                        <a:t>NORTH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22701"/>
              </p:ext>
            </p:extLst>
          </p:nvPr>
        </p:nvGraphicFramePr>
        <p:xfrm>
          <a:off x="-90027" y="1131899"/>
          <a:ext cx="2747750" cy="280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017957"/>
              </p:ext>
            </p:extLst>
          </p:nvPr>
        </p:nvGraphicFramePr>
        <p:xfrm>
          <a:off x="2031891" y="1191145"/>
          <a:ext cx="256188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4851416"/>
              </p:ext>
            </p:extLst>
          </p:nvPr>
        </p:nvGraphicFramePr>
        <p:xfrm>
          <a:off x="4423955" y="960925"/>
          <a:ext cx="2236358" cy="297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335653"/>
              </p:ext>
            </p:extLst>
          </p:nvPr>
        </p:nvGraphicFramePr>
        <p:xfrm>
          <a:off x="-61954" y="3607906"/>
          <a:ext cx="2747750" cy="3160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532855"/>
              </p:ext>
            </p:extLst>
          </p:nvPr>
        </p:nvGraphicFramePr>
        <p:xfrm>
          <a:off x="2323544" y="3643141"/>
          <a:ext cx="2555595" cy="315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6971"/>
              </p:ext>
            </p:extLst>
          </p:nvPr>
        </p:nvGraphicFramePr>
        <p:xfrm>
          <a:off x="4263840" y="3518068"/>
          <a:ext cx="2995565" cy="325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2520821"/>
              </p:ext>
            </p:extLst>
          </p:nvPr>
        </p:nvGraphicFramePr>
        <p:xfrm>
          <a:off x="5761623" y="1131899"/>
          <a:ext cx="377934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7104621"/>
              </p:ext>
            </p:extLst>
          </p:nvPr>
        </p:nvGraphicFramePr>
        <p:xfrm>
          <a:off x="5269137" y="3825920"/>
          <a:ext cx="3980535" cy="2942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185196" y="755173"/>
            <a:ext cx="154884" cy="2046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2640" y="654150"/>
            <a:ext cx="205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200,000 – 500,000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4448" y="756294"/>
            <a:ext cx="154884" cy="204631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77376" y="658729"/>
            <a:ext cx="156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500,000 – 1M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22942" y="766248"/>
            <a:ext cx="154884" cy="2046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91693" y="658729"/>
            <a:ext cx="18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BELOW 200,000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849" y="786699"/>
            <a:ext cx="154884" cy="2046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8781" y="693298"/>
            <a:ext cx="1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1M AND ABOVE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6199" y="114717"/>
            <a:ext cx="617160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2015 ASSESSMENT BY CATEGORIES</a:t>
            </a:r>
          </a:p>
        </p:txBody>
      </p:sp>
    </p:spTree>
    <p:extLst>
      <p:ext uri="{BB962C8B-B14F-4D97-AF65-F5344CB8AC3E}">
        <p14:creationId xmlns:p14="http://schemas.microsoft.com/office/powerpoint/2010/main" val="284607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7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85196" y="755173"/>
            <a:ext cx="154884" cy="204631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62640" y="654150"/>
            <a:ext cx="205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200,000 – 500,000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4448" y="756294"/>
            <a:ext cx="154884" cy="204631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77376" y="658729"/>
            <a:ext cx="156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500,000 – 1M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22942" y="766248"/>
            <a:ext cx="154884" cy="20463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391693" y="658729"/>
            <a:ext cx="1859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BELOW 200,000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5849" y="786699"/>
            <a:ext cx="154884" cy="2046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8781" y="693298"/>
            <a:ext cx="1895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1M AND ABOVE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2690" y="114717"/>
            <a:ext cx="7278630" cy="523220"/>
          </a:xfrm>
          <a:prstGeom prst="rect">
            <a:avLst/>
          </a:prstGeom>
          <a:solidFill>
            <a:srgbClr val="75367A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NUMBER OF PROPERTIES BY CATEGORIES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611814"/>
              </p:ext>
            </p:extLst>
          </p:nvPr>
        </p:nvGraphicFramePr>
        <p:xfrm>
          <a:off x="-185862" y="1131899"/>
          <a:ext cx="25094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147454"/>
              </p:ext>
            </p:extLst>
          </p:nvPr>
        </p:nvGraphicFramePr>
        <p:xfrm>
          <a:off x="1013115" y="1082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637256"/>
              </p:ext>
            </p:extLst>
          </p:nvPr>
        </p:nvGraphicFramePr>
        <p:xfrm>
          <a:off x="4138019" y="1131899"/>
          <a:ext cx="2506531" cy="280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072111"/>
              </p:ext>
            </p:extLst>
          </p:nvPr>
        </p:nvGraphicFramePr>
        <p:xfrm>
          <a:off x="5269137" y="1176819"/>
          <a:ext cx="425005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779194"/>
              </p:ext>
            </p:extLst>
          </p:nvPr>
        </p:nvGraphicFramePr>
        <p:xfrm>
          <a:off x="0" y="3621562"/>
          <a:ext cx="2577376" cy="323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950394"/>
              </p:ext>
            </p:extLst>
          </p:nvPr>
        </p:nvGraphicFramePr>
        <p:xfrm>
          <a:off x="1951546" y="3759993"/>
          <a:ext cx="2760257" cy="3159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693785"/>
              </p:ext>
            </p:extLst>
          </p:nvPr>
        </p:nvGraphicFramePr>
        <p:xfrm>
          <a:off x="3847261" y="4140358"/>
          <a:ext cx="347570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706567"/>
              </p:ext>
            </p:extLst>
          </p:nvPr>
        </p:nvGraphicFramePr>
        <p:xfrm>
          <a:off x="6292766" y="3931071"/>
          <a:ext cx="36353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89364356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16155</TotalTime>
  <Words>335</Words>
  <Application>Microsoft Office PowerPoint</Application>
  <PresentationFormat>On-screen Show (4:3)</PresentationFormat>
  <Paragraphs>140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Rockwell</vt:lpstr>
      <vt:lpstr>Wingdings</vt:lpstr>
      <vt:lpstr>Advantage</vt:lpstr>
      <vt:lpstr>TAX REFORM</vt:lpstr>
      <vt:lpstr>PowerPoint Presentation</vt:lpstr>
      <vt:lpstr>BREAKDOWN OF SPRING GARDEN DATA</vt:lpstr>
      <vt:lpstr>SPRING GARDEN BID</vt:lpstr>
      <vt:lpstr>AVERAGE ASSESSMENT PER SQUARE FOOT COMPARISON FOR EACH BID</vt:lpstr>
      <vt:lpstr>ANNUAL ASSESSMENT RATE INCREASE: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</dc:title>
  <dc:creator>Treasure Daniels</dc:creator>
  <cp:lastModifiedBy>Emily</cp:lastModifiedBy>
  <cp:revision>349</cp:revision>
  <cp:lastPrinted>2016-08-02T12:48:20Z</cp:lastPrinted>
  <dcterms:created xsi:type="dcterms:W3CDTF">2015-07-02T13:31:19Z</dcterms:created>
  <dcterms:modified xsi:type="dcterms:W3CDTF">2018-06-22T13:18:41Z</dcterms:modified>
</cp:coreProperties>
</file>