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2" r:id="rId3"/>
    <p:sldId id="265" r:id="rId4"/>
    <p:sldId id="263" r:id="rId5"/>
    <p:sldId id="295" r:id="rId6"/>
    <p:sldId id="299" r:id="rId7"/>
    <p:sldId id="305" r:id="rId8"/>
    <p:sldId id="296" r:id="rId9"/>
    <p:sldId id="300" r:id="rId10"/>
    <p:sldId id="306" r:id="rId11"/>
    <p:sldId id="297" r:id="rId12"/>
    <p:sldId id="301" r:id="rId13"/>
    <p:sldId id="310" r:id="rId14"/>
    <p:sldId id="298" r:id="rId15"/>
    <p:sldId id="302" r:id="rId16"/>
    <p:sldId id="311" r:id="rId17"/>
    <p:sldId id="282" r:id="rId18"/>
    <p:sldId id="283" r:id="rId19"/>
    <p:sldId id="284" r:id="rId20"/>
    <p:sldId id="307" r:id="rId21"/>
    <p:sldId id="267" r:id="rId22"/>
    <p:sldId id="268" r:id="rId23"/>
    <p:sldId id="270" r:id="rId24"/>
    <p:sldId id="308" r:id="rId25"/>
    <p:sldId id="279" r:id="rId26"/>
    <p:sldId id="280" r:id="rId27"/>
    <p:sldId id="309" r:id="rId28"/>
    <p:sldId id="287" r:id="rId29"/>
    <p:sldId id="288" r:id="rId30"/>
    <p:sldId id="303" r:id="rId31"/>
    <p:sldId id="30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-348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Updated%20Quinpool%20infomation%20on%20real%20estate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Spring%20Garden:NEW%20Spring%20Garden%20Rd%20BID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MAIN%20STREET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MAIN%20STREET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ARTMOUTH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ARTMOUTH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Bayers%20Lake%20Assessment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Bayers%20Lake%20Assessment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orth%20End:NEW%20north%20end%20tax%20reform%20comparison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Main%20Street:NEW%20MAIN%20STREET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Updated%20Quinpool%20infomation%20on%20real%20estat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Updated%20Quinpool%20infomation%20on%20real%20estate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ARTMOUTH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Bayers%20Lake%20Assessment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Halifax:NEW%20Downtown%20District%202013-2015%20Dynamic%20Comparison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Dartmouth:Downtown%20Dartmouth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Spring%20Garden:NEW%20Spring%20Garden%20Rd%20BID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orth%20End:NEW%20north%20end%20tax%20reform%20comparison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Main%20Street:NEW%20MAIN%20STREET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Updated%20Quinpool%20infomation%20on%20real%20estate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Dartmouth:Downtown%20Dartmouth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ARTMOUT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Dartmouth:Downtown%20Dartmouth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Bayers%20Lake%20Assessments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Halifax:NEW%20Downtown%20District%202013-2015%20Dynamic%20Comparison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Spring%20Garden:NEW%20Spring%20Garden%20Rd%20BID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Dartmouth:Downtown%20Dartmouth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Halifax:NEW%20Downtown%20District%202013-2015%20Dynamic%20Comparis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Halifax:NEW%20Downtown%20District%202013-2015%20Dynamic%20Comparis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orth%20End:NEW%20north%20end%20tax%20reform%20comparison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orth%20End:NEW%20north%20end%20tax%20reform%20comparison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Spring%20Garden:NEW%20Spring%20Garden%20Rd%20BID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5A28-4DE5-AC67-988BB8FCAA00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5A28-4DE5-AC67-988BB8FCAA00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5A28-4DE5-AC67-988BB8FCAA00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5A28-4DE5-AC67-988BB8FCAA00}"/>
              </c:ext>
            </c:extLst>
          </c:dPt>
          <c:dLbls>
            <c:dLbl>
              <c:idx val="3"/>
              <c:layout>
                <c:manualLayout>
                  <c:x val="2.9305930197555102E-2"/>
                  <c:y val="0.11218672875478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28-4DE5-AC67-988BB8FCAA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Sheet6!$A$1:$A$4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$200,000 AND BELOW</c:v>
                </c:pt>
              </c:strCache>
            </c:strRef>
          </c:cat>
          <c:val>
            <c:numRef>
              <c:f>Sheet6!$B$1:$B$4</c:f>
              <c:numCache>
                <c:formatCode>#,##0</c:formatCode>
                <c:ptCount val="4"/>
                <c:pt idx="0">
                  <c:v>47767400</c:v>
                </c:pt>
                <c:pt idx="1">
                  <c:v>17873800</c:v>
                </c:pt>
                <c:pt idx="2">
                  <c:v>11324100</c:v>
                </c:pt>
                <c:pt idx="3">
                  <c:v>2806200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A28-4DE5-AC67-988BB8FCAA0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31201579416302E-2"/>
          <c:y val="5.6302525519192001E-2"/>
          <c:w val="0.81026557749398798"/>
          <c:h val="0.943697474480807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C39E-476F-88B3-D33B8885F857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C39E-476F-88B3-D33B8885F857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C39E-476F-88B3-D33B8885F857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C39E-476F-88B3-D33B8885F857}"/>
              </c:ext>
            </c:extLst>
          </c:dPt>
          <c:dLbls>
            <c:dLbl>
              <c:idx val="3"/>
              <c:layout>
                <c:manualLayout>
                  <c:x val="2.3557168472259499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9E-476F-88B3-D33B8885F8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Sheet10!$A$1:$A$4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Sheet10!$B$1:$B$4</c:f>
              <c:numCache>
                <c:formatCode>#,##0</c:formatCode>
                <c:ptCount val="4"/>
                <c:pt idx="0">
                  <c:v>131237800</c:v>
                </c:pt>
                <c:pt idx="1">
                  <c:v>12870300</c:v>
                </c:pt>
                <c:pt idx="2">
                  <c:v>6200500</c:v>
                </c:pt>
                <c:pt idx="3">
                  <c:v>1075100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9E-476F-88B3-D33B8885F85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38232273633598E-2"/>
          <c:y val="6.5698562612086106E-2"/>
          <c:w val="0.85888448092004299"/>
          <c:h val="0.882897377955340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7A94-4280-B498-F1FF038F7E3E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7A94-4280-B498-F1FF038F7E3E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7A94-4280-B498-F1FF038F7E3E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7A94-4280-B498-F1FF038F7E3E}"/>
              </c:ext>
            </c:extLst>
          </c:dPt>
          <c:dLbls>
            <c:dLbl>
              <c:idx val="3"/>
              <c:layout>
                <c:manualLayout>
                  <c:x val="-1.71366981049502E-3"/>
                  <c:y val="5.982639041006510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94-4280-B498-F1FF038F7E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BELOW $200,000</c:v>
                </c:pt>
              </c:strCache>
            </c:strRef>
          </c:cat>
          <c:val>
            <c:numRef>
              <c:f>Sheet3!$B$1:$B$4</c:f>
              <c:numCache>
                <c:formatCode>General</c:formatCode>
                <c:ptCount val="4"/>
                <c:pt idx="0">
                  <c:v>54963500</c:v>
                </c:pt>
                <c:pt idx="1">
                  <c:v>12087200</c:v>
                </c:pt>
                <c:pt idx="2">
                  <c:v>4068300</c:v>
                </c:pt>
                <c:pt idx="3">
                  <c:v>646200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94-4280-B498-F1FF038F7E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026730085403"/>
          <c:y val="6.2179029770661601E-2"/>
          <c:w val="0.73101920797495601"/>
          <c:h val="0.936270508703677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FE1-4C92-8468-69A9E34118BE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8FE1-4C92-8468-69A9E34118BE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8FE1-4C92-8468-69A9E34118BE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8FE1-4C92-8468-69A9E34118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Sheet3!$A$7:$A$10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BELOW $200,000</c:v>
                </c:pt>
              </c:strCache>
            </c:strRef>
          </c:cat>
          <c:val>
            <c:numRef>
              <c:f>Sheet3!$B$7:$B$10</c:f>
              <c:numCache>
                <c:formatCode>General</c:formatCode>
                <c:ptCount val="4"/>
                <c:pt idx="0">
                  <c:v>13</c:v>
                </c:pt>
                <c:pt idx="1">
                  <c:v>17</c:v>
                </c:pt>
                <c:pt idx="2">
                  <c:v>12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E1-4C92-8468-69A9E3411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725015603013502E-2"/>
          <c:y val="5.9918532180539698E-2"/>
          <c:w val="0.84121970462568096"/>
          <c:h val="0.862279864512871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3848-49C4-9DBD-9430531C6332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3848-49C4-9DBD-9430531C6332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3848-49C4-9DBD-9430531C63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Sheet5!$A$1:$A$3</c:f>
              <c:strCache>
                <c:ptCount val="3"/>
                <c:pt idx="0">
                  <c:v>$1M and above</c:v>
                </c:pt>
                <c:pt idx="1">
                  <c:v>$500,000-$1M</c:v>
                </c:pt>
                <c:pt idx="2">
                  <c:v>$200,000-$500,000 </c:v>
                </c:pt>
              </c:strCache>
            </c:strRef>
          </c:cat>
          <c:val>
            <c:numRef>
              <c:f>Sheet5!$B$1:$B$3</c:f>
              <c:numCache>
                <c:formatCode>_(* #,##0_);_(* \(#,##0\);_(* "-"??_);_(@_)</c:formatCode>
                <c:ptCount val="3"/>
                <c:pt idx="0">
                  <c:v>281088500</c:v>
                </c:pt>
                <c:pt idx="1">
                  <c:v>990700</c:v>
                </c:pt>
                <c:pt idx="2">
                  <c:v>221200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48-49C4-9DBD-9430531C633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337253342767"/>
          <c:y val="9.4434820578457396E-2"/>
          <c:w val="0.80538949296367301"/>
          <c:h val="0.770166288711813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879-4E70-8563-C837B73713D7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B879-4E70-8563-C837B73713D7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B879-4E70-8563-C837B73713D7}"/>
              </c:ext>
            </c:extLst>
          </c:dPt>
          <c:dLbls>
            <c:dLbl>
              <c:idx val="1"/>
              <c:layout>
                <c:manualLayout>
                  <c:x val="0.12188696762703501"/>
                  <c:y val="0.115868076183925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/>
                      <a:t>6.5%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79-4E70-8563-C837B73713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1"/>
                      <a:t>6.5%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79-4E70-8563-C837B73713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Sheet5!$A$1:$A$3</c:f>
              <c:strCache>
                <c:ptCount val="3"/>
                <c:pt idx="0">
                  <c:v>$1M and above</c:v>
                </c:pt>
                <c:pt idx="1">
                  <c:v>$500,000-$1M</c:v>
                </c:pt>
                <c:pt idx="2">
                  <c:v>$200,000-$500,000 </c:v>
                </c:pt>
              </c:strCache>
            </c:strRef>
          </c:cat>
          <c:val>
            <c:numRef>
              <c:f>Sheet5!$E$1:$E$3</c:f>
              <c:numCache>
                <c:formatCode>General</c:formatCode>
                <c:ptCount val="3"/>
                <c:pt idx="0">
                  <c:v>13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79-4E70-8563-C837B73713D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487808952353"/>
          <c:y val="7.50542909608162E-2"/>
          <c:w val="0.80794753632972605"/>
          <c:h val="0.892340043616243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3EB-4641-AFB4-379288598422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B3EB-4641-AFB4-3792885984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Sheet5!$A$1:$A$2</c:f>
              <c:strCache>
                <c:ptCount val="2"/>
                <c:pt idx="0">
                  <c:v>$1M AND ABOVE</c:v>
                </c:pt>
                <c:pt idx="1">
                  <c:v>$500,000 TO $1M</c:v>
                </c:pt>
              </c:strCache>
            </c:strRef>
          </c:cat>
          <c:val>
            <c:numRef>
              <c:f>Sheet5!$B$1:$B$2</c:f>
              <c:numCache>
                <c:formatCode>_-* #,##0_-;\-* #,##0_-;_-* "-"??_-;_-@_-</c:formatCode>
                <c:ptCount val="2"/>
                <c:pt idx="0" formatCode="General">
                  <c:v>218628200</c:v>
                </c:pt>
                <c:pt idx="1">
                  <c:v>732000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EB-4641-AFB4-37928859842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67147856517901E-2"/>
          <c:y val="4.60898598897415E-2"/>
          <c:w val="0.80352099737532801"/>
          <c:h val="0.85824319948716099"/>
        </c:manualLayout>
      </c:layout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478-4A6F-BF30-2AB643C75536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2-2478-4A6F-BF30-2AB643C755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Sheet5!$A$5:$A$6</c:f>
              <c:strCache>
                <c:ptCount val="2"/>
                <c:pt idx="0">
                  <c:v>$1M AND ABOVE</c:v>
                </c:pt>
                <c:pt idx="1">
                  <c:v>$500,000 TO $1M</c:v>
                </c:pt>
              </c:strCache>
            </c:strRef>
          </c:cat>
          <c:val>
            <c:numRef>
              <c:f>Sheet5!$B$5:$B$6</c:f>
              <c:numCache>
                <c:formatCode>General</c:formatCode>
                <c:ptCount val="2"/>
                <c:pt idx="0">
                  <c:v>18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78-4A6F-BF30-2AB643C7553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NORTH END</a:t>
            </a:r>
          </a:p>
        </c:rich>
      </c:tx>
      <c:layout>
        <c:manualLayout>
          <c:xMode val="edge"/>
          <c:yMode val="edge"/>
          <c:x val="0.14154271676826499"/>
          <c:y val="1.81270089578824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39861705031389E-2"/>
          <c:y val="0.129372962495647"/>
          <c:w val="0.74196488035665498"/>
          <c:h val="0.727483257494875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CD34-405E-9DAE-7066377B470B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CD34-405E-9DAE-7066377B470B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CD34-405E-9DAE-7066377B470B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CD34-405E-9DAE-7066377B47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Sheet7!$A$31:$A$34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200,000 AND BELOW</c:v>
                </c:pt>
              </c:strCache>
            </c:strRef>
          </c:cat>
          <c:val>
            <c:numRef>
              <c:f>Sheet7!$B$31:$B$34</c:f>
              <c:numCache>
                <c:formatCode>General</c:formatCode>
                <c:ptCount val="4"/>
                <c:pt idx="0">
                  <c:v>46038800</c:v>
                </c:pt>
                <c:pt idx="1">
                  <c:v>16207900</c:v>
                </c:pt>
                <c:pt idx="2">
                  <c:v>24232100</c:v>
                </c:pt>
                <c:pt idx="3">
                  <c:v>10826300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34-405E-9DAE-7066377B470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MAIN STREET</a:t>
            </a:r>
          </a:p>
        </c:rich>
      </c:tx>
      <c:layout>
        <c:manualLayout>
          <c:xMode val="edge"/>
          <c:yMode val="edge"/>
          <c:x val="9.5874567555424894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2983603114732903E-2"/>
          <c:y val="0.148571376494605"/>
          <c:w val="0.81192979086915895"/>
          <c:h val="0.758265529308835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A433-48BD-9423-57A69F847D5A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A433-48BD-9423-57A69F847D5A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A433-48BD-9423-57A69F847D5A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A433-48BD-9423-57A69F847D5A}"/>
              </c:ext>
            </c:extLst>
          </c:dPt>
          <c:dLbls>
            <c:dLbl>
              <c:idx val="2"/>
              <c:layout>
                <c:manualLayout>
                  <c:x val="0.102116446106759"/>
                  <c:y val="0.174466681248176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33-48BD-9423-57A69F847D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BELOW $200,000</c:v>
                </c:pt>
              </c:strCache>
            </c:strRef>
          </c:cat>
          <c:val>
            <c:numRef>
              <c:f>Sheet3!$B$1:$B$4</c:f>
              <c:numCache>
                <c:formatCode>General</c:formatCode>
                <c:ptCount val="4"/>
                <c:pt idx="0">
                  <c:v>54963500</c:v>
                </c:pt>
                <c:pt idx="1">
                  <c:v>12087200</c:v>
                </c:pt>
                <c:pt idx="2">
                  <c:v>4509800</c:v>
                </c:pt>
                <c:pt idx="3">
                  <c:v>646200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33-48BD-9423-57A69F847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QUINPOOL</a:t>
            </a:r>
          </a:p>
        </c:rich>
      </c:tx>
      <c:layout>
        <c:manualLayout>
          <c:xMode val="edge"/>
          <c:yMode val="edge"/>
          <c:x val="0.155232748960587"/>
          <c:y val="7.260999118859759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2195203093591497E-5"/>
          <c:y val="0.19358617349718499"/>
          <c:w val="0.96586235298641798"/>
          <c:h val="0.7264409333360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772D-4298-8E0A-847E038323AF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772D-4298-8E0A-847E038323AF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772D-4298-8E0A-847E038323AF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772D-4298-8E0A-847E038323AF}"/>
              </c:ext>
            </c:extLst>
          </c:dPt>
          <c:dLbls>
            <c:dLbl>
              <c:idx val="3"/>
              <c:layout>
                <c:manualLayout>
                  <c:x val="5.0601916151170802E-2"/>
                  <c:y val="0.108223863429990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2D-4298-8E0A-847E038323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Sheet6!$A$1:$A$4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$200,000 AND BELOW</c:v>
                </c:pt>
              </c:strCache>
            </c:strRef>
          </c:cat>
          <c:val>
            <c:numRef>
              <c:f>Sheet6!$B$1:$B$4</c:f>
              <c:numCache>
                <c:formatCode>#,##0</c:formatCode>
                <c:ptCount val="4"/>
                <c:pt idx="0">
                  <c:v>47767400</c:v>
                </c:pt>
                <c:pt idx="1">
                  <c:v>17873800</c:v>
                </c:pt>
                <c:pt idx="2">
                  <c:v>11324100</c:v>
                </c:pt>
                <c:pt idx="3">
                  <c:v>2806200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2D-4298-8E0A-847E038323A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67167422451"/>
          <c:y val="0.132771105030043"/>
          <c:w val="0.69571739750512096"/>
          <c:h val="0.7681879469135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D927-458A-AE4C-77C170F7A348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D927-458A-AE4C-77C170F7A348}"/>
              </c:ext>
            </c:extLst>
          </c:dPt>
          <c:dPt>
            <c:idx val="2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5-D927-458A-AE4C-77C170F7A348}"/>
              </c:ext>
            </c:extLst>
          </c:dPt>
          <c:dPt>
            <c:idx val="3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7-D927-458A-AE4C-77C170F7A3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Sheet6!$A$1:$A$4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$200,000 AND BELOW</c:v>
                </c:pt>
              </c:strCache>
            </c:strRef>
          </c:cat>
          <c:val>
            <c:numRef>
              <c:f>Sheet6!$C$1:$C$4</c:f>
              <c:numCache>
                <c:formatCode>General</c:formatCode>
                <c:ptCount val="4"/>
                <c:pt idx="0">
                  <c:v>16</c:v>
                </c:pt>
                <c:pt idx="1">
                  <c:v>38</c:v>
                </c:pt>
                <c:pt idx="2">
                  <c:v>32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27-458A-AE4C-77C170F7A34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DARTMOUTH</a:t>
            </a:r>
            <a:r>
              <a:rPr lang="en-US" baseline="0" dirty="0"/>
              <a:t> CROSSING</a:t>
            </a:r>
            <a:endParaRPr lang="en-US" dirty="0"/>
          </a:p>
        </c:rich>
      </c:tx>
      <c:layout>
        <c:manualLayout>
          <c:xMode val="edge"/>
          <c:yMode val="edge"/>
          <c:x val="2.05029569647894E-2"/>
          <c:y val="1.205598533789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3257938313165302E-2"/>
          <c:y val="0.28305554993013199"/>
          <c:w val="0.82273496497134002"/>
          <c:h val="0.7153439468194979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F3BA-481F-9A52-31D36FFDA627}"/>
              </c:ext>
            </c:extLst>
          </c:dPt>
          <c:dPt>
            <c:idx val="1"/>
            <c:bubble3D val="0"/>
            <c:spPr>
              <a:solidFill>
                <a:srgbClr val="73734D"/>
              </a:solidFill>
            </c:spPr>
            <c:extLst>
              <c:ext xmlns:c16="http://schemas.microsoft.com/office/drawing/2014/chart" uri="{C3380CC4-5D6E-409C-BE32-E72D297353CC}">
                <c16:uniqueId val="{00000003-F3BA-481F-9A52-31D36FFDA627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F3BA-481F-9A52-31D36FFDA6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Sheet5!$A$1:$A$3</c:f>
              <c:strCache>
                <c:ptCount val="3"/>
                <c:pt idx="0">
                  <c:v>$1M and above</c:v>
                </c:pt>
                <c:pt idx="1">
                  <c:v>$500,000-$1M</c:v>
                </c:pt>
                <c:pt idx="2">
                  <c:v>$200,000-$500,000 </c:v>
                </c:pt>
              </c:strCache>
            </c:strRef>
          </c:cat>
          <c:val>
            <c:numRef>
              <c:f>Sheet5!$B$1:$B$3</c:f>
              <c:numCache>
                <c:formatCode>_(* #,##0_);_(* \(#,##0\);_(* "-"??_);_(@_)</c:formatCode>
                <c:ptCount val="3"/>
                <c:pt idx="0">
                  <c:v>281088500</c:v>
                </c:pt>
                <c:pt idx="1">
                  <c:v>990700</c:v>
                </c:pt>
                <c:pt idx="2">
                  <c:v>221200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BA-481F-9A52-31D36FFDA62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BAYERS LAKE</a:t>
            </a:r>
          </a:p>
        </c:rich>
      </c:tx>
      <c:layout>
        <c:manualLayout>
          <c:xMode val="edge"/>
          <c:yMode val="edge"/>
          <c:x val="6.1178316595548198E-2"/>
          <c:y val="8.038150200115129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8867687300766998"/>
          <c:w val="0.84187322326111902"/>
          <c:h val="0.680865183448626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2A09-4C55-A706-024E66EBD0AF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2A09-4C55-A706-024E66EBD0AF}"/>
              </c:ext>
            </c:extLst>
          </c:dPt>
          <c:dLbls>
            <c:dLbl>
              <c:idx val="0"/>
              <c:layout>
                <c:manualLayout>
                  <c:x val="1.3919459069218701E-2"/>
                  <c:y val="-0.14554495019036801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09-4C55-A706-024E66EBD0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Sheet5!$A$1:$A$2</c:f>
              <c:strCache>
                <c:ptCount val="2"/>
                <c:pt idx="0">
                  <c:v>$1M AND ABOVE</c:v>
                </c:pt>
                <c:pt idx="1">
                  <c:v>$500,000 TO $1M</c:v>
                </c:pt>
              </c:strCache>
            </c:strRef>
          </c:cat>
          <c:val>
            <c:numRef>
              <c:f>Sheet5!$B$1:$B$2</c:f>
              <c:numCache>
                <c:formatCode>_-* #,##0_-;\-* #,##0_-;_-* "-"??_-;_-@_-</c:formatCode>
                <c:ptCount val="2"/>
                <c:pt idx="0" formatCode="General">
                  <c:v>218628200</c:v>
                </c:pt>
                <c:pt idx="1">
                  <c:v>732000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09-4C55-A706-024E66EBD0A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DOWNTOWN HALIFAX</a:t>
            </a:r>
          </a:p>
        </c:rich>
      </c:tx>
      <c:layout>
        <c:manualLayout>
          <c:xMode val="edge"/>
          <c:yMode val="edge"/>
          <c:x val="0"/>
          <c:y val="9.37819029234231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230769487559"/>
          <c:y val="0.29524499906771901"/>
          <c:w val="0.72242331580186003"/>
          <c:h val="0.665847203188585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E99E-4E21-8B22-2EA67EC333C4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E99E-4E21-8B22-2EA67EC333C4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E99E-4E21-8B22-2EA67EC333C4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E99E-4E21-8B22-2EA67EC333C4}"/>
              </c:ext>
            </c:extLst>
          </c:dPt>
          <c:dLbls>
            <c:dLbl>
              <c:idx val="3"/>
              <c:layout>
                <c:manualLayout>
                  <c:x val="1.23349017631065E-3"/>
                  <c:y val="4.09806608670394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9E-4E21-8B22-2EA67EC333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Sheet7!$B$1:$B$4</c:f>
              <c:numCache>
                <c:formatCode>#,##0</c:formatCode>
                <c:ptCount val="4"/>
                <c:pt idx="0">
                  <c:v>1021992400</c:v>
                </c:pt>
                <c:pt idx="1">
                  <c:v>29146100</c:v>
                </c:pt>
                <c:pt idx="2">
                  <c:v>11000400</c:v>
                </c:pt>
                <c:pt idx="3">
                  <c:v>2839700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9E-4E21-8B22-2EA67EC333C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DOWNTOWN</a:t>
            </a:r>
            <a:r>
              <a:rPr lang="en-US" sz="1600" baseline="0" dirty="0"/>
              <a:t> DARTMOUTH</a:t>
            </a:r>
            <a:endParaRPr lang="en-US" sz="16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6912174557046697"/>
          <c:y val="0.14265018955963801"/>
          <c:w val="0.62360051956037899"/>
          <c:h val="0.801794254884806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258D-48DC-B2D6-2EA80F11D523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258D-48DC-B2D6-2EA80F11D523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258D-48DC-B2D6-2EA80F11D523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258D-48DC-B2D6-2EA80F11D5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Sheet6!$A$1:$A$4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Sheet6!$B$1:$B$4</c:f>
              <c:numCache>
                <c:formatCode>#,##0</c:formatCode>
                <c:ptCount val="4"/>
                <c:pt idx="0">
                  <c:v>50478000</c:v>
                </c:pt>
                <c:pt idx="1">
                  <c:v>11990900</c:v>
                </c:pt>
                <c:pt idx="2">
                  <c:v>16584600</c:v>
                </c:pt>
                <c:pt idx="3">
                  <c:v>7284400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8D-48DC-B2D6-2EA80F11D52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SPRING GARDEN ROAD</a:t>
            </a:r>
          </a:p>
        </c:rich>
      </c:tx>
      <c:layout>
        <c:manualLayout>
          <c:xMode val="edge"/>
          <c:yMode val="edge"/>
          <c:x val="0.26332616093062899"/>
          <c:y val="5.61136711392197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03078731879006"/>
          <c:y val="0.24434427895461999"/>
          <c:w val="0.53898828297809998"/>
          <c:h val="0.782118328958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676-4483-A4DD-ADED8D81D5E8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8676-4483-A4DD-ADED8D81D5E8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8676-4483-A4DD-ADED8D81D5E8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8676-4483-A4DD-ADED8D81D5E8}"/>
              </c:ext>
            </c:extLst>
          </c:dPt>
          <c:dLbls>
            <c:dLbl>
              <c:idx val="2"/>
              <c:layout>
                <c:manualLayout>
                  <c:x val="3.9113460879002401E-2"/>
                  <c:y val="0.13922682090732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76-4483-A4DD-ADED8D81D5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Sheet10!$A$1:$A$4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Sheet10!$B$1:$B$4</c:f>
              <c:numCache>
                <c:formatCode>#,##0</c:formatCode>
                <c:ptCount val="4"/>
                <c:pt idx="0">
                  <c:v>131237800</c:v>
                </c:pt>
                <c:pt idx="1">
                  <c:v>12870300</c:v>
                </c:pt>
                <c:pt idx="2">
                  <c:v>6200500</c:v>
                </c:pt>
                <c:pt idx="3">
                  <c:v>1075100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76-4483-A4DD-ADED8D81D5E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NORTH END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87381555635078E-2"/>
          <c:y val="0.15769648585593499"/>
          <c:w val="0.81721889562709304"/>
          <c:h val="0.747569991251094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87A-4390-9A8A-2E655B46C757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087A-4390-9A8A-2E655B46C757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087A-4390-9A8A-2E655B46C757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087A-4390-9A8A-2E655B46C7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Sheet7!$A$38:$A$41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200,000 AND BELOW</c:v>
                </c:pt>
              </c:strCache>
            </c:strRef>
          </c:cat>
          <c:val>
            <c:numRef>
              <c:f>Sheet7!$B$38:$B$41</c:f>
              <c:numCache>
                <c:formatCode>General</c:formatCode>
                <c:ptCount val="4"/>
                <c:pt idx="0">
                  <c:v>21</c:v>
                </c:pt>
                <c:pt idx="1">
                  <c:v>25</c:v>
                </c:pt>
                <c:pt idx="2">
                  <c:v>78</c:v>
                </c:pt>
                <c:pt idx="3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7A-4390-9A8A-2E655B46C75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MAIN STREET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6045122484689398"/>
          <c:y val="0.153066856226305"/>
          <c:w val="0.459653105861767"/>
          <c:h val="0.766088509769611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62E-4711-8BBE-E91306C457B9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B62E-4711-8BBE-E91306C457B9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B62E-4711-8BBE-E91306C457B9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B62E-4711-8BBE-E91306C457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Sheet3!$A$7:$A$10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BELOW $200,000</c:v>
                </c:pt>
              </c:strCache>
            </c:strRef>
          </c:cat>
          <c:val>
            <c:numRef>
              <c:f>Sheet3!$B$7:$B$10</c:f>
              <c:numCache>
                <c:formatCode>General</c:formatCode>
                <c:ptCount val="4"/>
                <c:pt idx="0">
                  <c:v>13</c:v>
                </c:pt>
                <c:pt idx="1">
                  <c:v>17</c:v>
                </c:pt>
                <c:pt idx="2">
                  <c:v>12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2E-4711-8BBE-E91306C45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QUINPOOL</a:t>
            </a:r>
          </a:p>
        </c:rich>
      </c:tx>
      <c:layout>
        <c:manualLayout>
          <c:xMode val="edge"/>
          <c:yMode val="edge"/>
          <c:x val="0.17765988132602401"/>
          <c:y val="7.29406329340450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013603262836199"/>
          <c:y val="0.18170919427711399"/>
          <c:w val="0.84238814520945504"/>
          <c:h val="0.752710542507766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9397-47C1-8198-362D80995BCB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9397-47C1-8198-362D80995BCB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9397-47C1-8198-362D80995BCB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9397-47C1-8198-362D80995B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Sheet6!$A$1:$A$4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$200,000 AND BELOW</c:v>
                </c:pt>
              </c:strCache>
            </c:strRef>
          </c:cat>
          <c:val>
            <c:numRef>
              <c:f>Sheet6!$C$1:$C$4</c:f>
              <c:numCache>
                <c:formatCode>General</c:formatCode>
                <c:ptCount val="4"/>
                <c:pt idx="0">
                  <c:v>16</c:v>
                </c:pt>
                <c:pt idx="1">
                  <c:v>38</c:v>
                </c:pt>
                <c:pt idx="2">
                  <c:v>32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97-47C1-8198-362D80995BC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DOWNTOWN</a:t>
            </a:r>
            <a:r>
              <a:rPr lang="en-US" baseline="0"/>
              <a:t> DARTMOUTH</a:t>
            </a:r>
            <a:endParaRPr lang="en-US"/>
          </a:p>
        </c:rich>
      </c:tx>
      <c:layout>
        <c:manualLayout>
          <c:xMode val="edge"/>
          <c:yMode val="edge"/>
          <c:x val="0.15772251830920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689220711811503"/>
          <c:y val="0.15769648585593499"/>
          <c:w val="0.52136559077546696"/>
          <c:h val="0.807755176436279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23A7-47D2-87E6-40D9ACA46020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23A7-47D2-87E6-40D9ACA46020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23A7-47D2-87E6-40D9ACA46020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23A7-47D2-87E6-40D9ACA460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Sheet6!$A$9:$A$12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Sheet6!$B$9:$B$12</c:f>
              <c:numCache>
                <c:formatCode>General</c:formatCode>
                <c:ptCount val="4"/>
                <c:pt idx="0">
                  <c:v>10</c:v>
                </c:pt>
                <c:pt idx="1">
                  <c:v>17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A7-47D2-87E6-40D9ACA4602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DARTMOUTH</a:t>
            </a:r>
            <a:r>
              <a:rPr lang="en-US" baseline="0" dirty="0"/>
              <a:t> CROSSING</a:t>
            </a:r>
            <a:endParaRPr lang="en-US" dirty="0"/>
          </a:p>
        </c:rich>
      </c:tx>
      <c:layout>
        <c:manualLayout>
          <c:xMode val="edge"/>
          <c:yMode val="edge"/>
          <c:x val="0.119218926536136"/>
          <c:y val="6.278507420812630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5357136456808399"/>
          <c:w val="0.90073858063394696"/>
          <c:h val="0.717313911157884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5E2-4D96-8974-9ADA51752DDD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B5E2-4D96-8974-9ADA51752DDD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B5E2-4D96-8974-9ADA51752DDD}"/>
              </c:ext>
            </c:extLst>
          </c:dPt>
          <c:dLbls>
            <c:dLbl>
              <c:idx val="1"/>
              <c:layout>
                <c:manualLayout>
                  <c:x val="0.15031799783966299"/>
                  <c:y val="0.18946384883628201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6.5%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E2-4D96-8974-9ADA51752DD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b="1"/>
                      <a:t>6.5%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E2-4D96-8974-9ADA51752D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Sheet5!$A$1:$A$3</c:f>
              <c:strCache>
                <c:ptCount val="3"/>
                <c:pt idx="0">
                  <c:v>$1M and above</c:v>
                </c:pt>
                <c:pt idx="1">
                  <c:v>$500,000-$1M</c:v>
                </c:pt>
                <c:pt idx="2">
                  <c:v>$200,000-$500,000 </c:v>
                </c:pt>
              </c:strCache>
            </c:strRef>
          </c:cat>
          <c:val>
            <c:numRef>
              <c:f>Sheet5!$E$1:$E$3</c:f>
              <c:numCache>
                <c:formatCode>General</c:formatCode>
                <c:ptCount val="3"/>
                <c:pt idx="0">
                  <c:v>13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E2-4D96-8974-9ADA51752DD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80687269573702E-2"/>
          <c:y val="4.9738558561500598E-2"/>
          <c:w val="0.80241511846342095"/>
          <c:h val="0.846287757657664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C262-408F-99D1-1B61270A3D6A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C262-408F-99D1-1B61270A3D6A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C262-408F-99D1-1B61270A3D6A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C262-408F-99D1-1B61270A3D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Sheet6!$A$9:$A$12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Sheet6!$B$9:$B$12</c:f>
              <c:numCache>
                <c:formatCode>General</c:formatCode>
                <c:ptCount val="4"/>
                <c:pt idx="0">
                  <c:v>10</c:v>
                </c:pt>
                <c:pt idx="1">
                  <c:v>17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62-408F-99D1-1B61270A3D6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BAYERS LAKE</a:t>
            </a:r>
          </a:p>
        </c:rich>
      </c:tx>
      <c:layout>
        <c:manualLayout>
          <c:xMode val="edge"/>
          <c:yMode val="edge"/>
          <c:x val="0.18563689247096962"/>
          <c:y val="0.1451549751645955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836863741311001"/>
          <c:y val="0.25091450186824499"/>
          <c:w val="0.80137429232133095"/>
          <c:h val="0.70001807009487904"/>
        </c:manualLayout>
      </c:layout>
      <c:pieChart>
        <c:varyColors val="1"/>
        <c:ser>
          <c:idx val="0"/>
          <c:order val="0"/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9EAF-4098-B96B-90663CE52DA3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9EAF-4098-B96B-90663CE52DA3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EAF-4098-B96B-90663CE52DA3}"/>
                </c:ext>
              </c:extLst>
            </c:dLbl>
            <c:dLbl>
              <c:idx val="1"/>
              <c:layout>
                <c:manualLayout>
                  <c:x val="7.1808168587200405E-2"/>
                  <c:y val="0.148777009016376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AF-4098-B96B-90663CE52D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Sheet5!$A$5:$A$6</c:f>
              <c:strCache>
                <c:ptCount val="2"/>
                <c:pt idx="0">
                  <c:v>$1M AND ABOVE</c:v>
                </c:pt>
                <c:pt idx="1">
                  <c:v>$500,000 TO $1M</c:v>
                </c:pt>
              </c:strCache>
            </c:strRef>
          </c:cat>
          <c:val>
            <c:numRef>
              <c:f>Sheet5!$B$5:$B$6</c:f>
              <c:numCache>
                <c:formatCode>General</c:formatCode>
                <c:ptCount val="2"/>
                <c:pt idx="0">
                  <c:v>18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AF-4098-B96B-90663CE52DA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DOWNTOWN</a:t>
            </a:r>
            <a:r>
              <a:rPr lang="en-US" baseline="0" dirty="0"/>
              <a:t> HALIFAX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3239473292771801"/>
          <c:y val="0.16695574511519401"/>
          <c:w val="0.62290463494189796"/>
          <c:h val="0.789236657917759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F9BA-43AA-9040-987D41870F14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F9BA-43AA-9040-987D41870F14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F9BA-43AA-9040-987D41870F14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F9BA-43AA-9040-987D41870F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Sheet7!$A$7:$A$10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Sheet7!$B$7:$B$10</c:f>
              <c:numCache>
                <c:formatCode>#,##0</c:formatCode>
                <c:ptCount val="4"/>
                <c:pt idx="0">
                  <c:v>87</c:v>
                </c:pt>
                <c:pt idx="1">
                  <c:v>39</c:v>
                </c:pt>
                <c:pt idx="2">
                  <c:v>34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BA-43AA-9040-987D41870F1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SPRING</a:t>
            </a:r>
            <a:r>
              <a:rPr lang="en-US" baseline="0" dirty="0"/>
              <a:t> GARDEN </a:t>
            </a:r>
            <a:endParaRPr lang="en-US" dirty="0"/>
          </a:p>
        </c:rich>
      </c:tx>
      <c:layout>
        <c:manualLayout>
          <c:xMode val="edge"/>
          <c:yMode val="edge"/>
          <c:x val="0.20941112199501699"/>
          <c:y val="7.87037037037037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078224109621701"/>
          <c:y val="0.25028907844852699"/>
          <c:w val="0.56411111266988501"/>
          <c:h val="0.747569991251094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CC2-440A-8A63-5A976B00E7BF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6CC2-440A-8A63-5A976B00E7BF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6CC2-440A-8A63-5A976B00E7BF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6CC2-440A-8A63-5A976B00E7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Sheet10!$A$9:$A$12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Sheet10!$B$9:$B$12</c:f>
              <c:numCache>
                <c:formatCode>General</c:formatCode>
                <c:ptCount val="4"/>
                <c:pt idx="0">
                  <c:v>30</c:v>
                </c:pt>
                <c:pt idx="1">
                  <c:v>18</c:v>
                </c:pt>
                <c:pt idx="2">
                  <c:v>15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C2-440A-8A63-5A976B00E7B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60974098792599E-2"/>
          <c:y val="5.2928873340980002E-2"/>
          <c:w val="0.79983288479442505"/>
          <c:h val="0.852668323614215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CAB-4927-BF75-BAC018617664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0CAB-4927-BF75-BAC018617664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0CAB-4927-BF75-BAC018617664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0CAB-4927-BF75-BAC0186176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Sheet6!$A$1:$A$4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Sheet6!$B$1:$B$4</c:f>
              <c:numCache>
                <c:formatCode>#,##0</c:formatCode>
                <c:ptCount val="4"/>
                <c:pt idx="0">
                  <c:v>50478000</c:v>
                </c:pt>
                <c:pt idx="1">
                  <c:v>11990900</c:v>
                </c:pt>
                <c:pt idx="2">
                  <c:v>16584600</c:v>
                </c:pt>
                <c:pt idx="3">
                  <c:v>7284400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CAB-4927-BF75-BAC0186176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0170603674501"/>
          <c:y val="2.85619680357443E-2"/>
          <c:w val="0.80724103237095401"/>
          <c:h val="0.896597177886807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4986-47C0-8345-BA2261B159F1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4986-47C0-8345-BA2261B159F1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4986-47C0-8345-BA2261B159F1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4986-47C0-8345-BA2261B159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Sheet7!$A$7:$A$10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Sheet7!$B$7:$B$10</c:f>
              <c:numCache>
                <c:formatCode>#,##0</c:formatCode>
                <c:ptCount val="4"/>
                <c:pt idx="0">
                  <c:v>87</c:v>
                </c:pt>
                <c:pt idx="1">
                  <c:v>39</c:v>
                </c:pt>
                <c:pt idx="2">
                  <c:v>34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986-47C0-8345-BA2261B159F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77777777777796E-2"/>
          <c:y val="8.1483613556800893E-2"/>
          <c:w val="0.79722222222222205"/>
          <c:h val="0.917056101219605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16EB-4F9B-8644-E276E446DA15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16EB-4F9B-8644-E276E446DA15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16EB-4F9B-8644-E276E446DA15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16EB-4F9B-8644-E276E446DA15}"/>
              </c:ext>
            </c:extLst>
          </c:dPt>
          <c:dLbls>
            <c:dLbl>
              <c:idx val="1"/>
              <c:layout>
                <c:manualLayout>
                  <c:x val="4.5937226596675401E-2"/>
                  <c:y val="0.1086407924789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EB-4F9B-8644-E276E446DA15}"/>
                </c:ext>
              </c:extLst>
            </c:dLbl>
            <c:dLbl>
              <c:idx val="2"/>
              <c:layout>
                <c:manualLayout>
                  <c:x val="3.37370953630797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EB-4F9B-8644-E276E446D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Sheet7!$B$1:$B$4</c:f>
              <c:numCache>
                <c:formatCode>#,##0</c:formatCode>
                <c:ptCount val="4"/>
                <c:pt idx="0">
                  <c:v>1021992400</c:v>
                </c:pt>
                <c:pt idx="1">
                  <c:v>29146100</c:v>
                </c:pt>
                <c:pt idx="2">
                  <c:v>11000400</c:v>
                </c:pt>
                <c:pt idx="3">
                  <c:v>2839700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EB-4F9B-8644-E276E446DA1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80183727034"/>
          <c:y val="3.5777780542756397E-2"/>
          <c:w val="0.837439851268591"/>
          <c:h val="0.8988521764933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27BA-4A39-A1D9-F5F2185F923E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27BA-4A39-A1D9-F5F2185F923E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27BA-4A39-A1D9-F5F2185F923E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27BA-4A39-A1D9-F5F2185F92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Sheet7!$A$38:$A$41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200,000 AND BELOW</c:v>
                </c:pt>
              </c:strCache>
            </c:strRef>
          </c:cat>
          <c:val>
            <c:numRef>
              <c:f>Sheet7!$B$38:$B$41</c:f>
              <c:numCache>
                <c:formatCode>General</c:formatCode>
                <c:ptCount val="4"/>
                <c:pt idx="0">
                  <c:v>21</c:v>
                </c:pt>
                <c:pt idx="1">
                  <c:v>25</c:v>
                </c:pt>
                <c:pt idx="2">
                  <c:v>78</c:v>
                </c:pt>
                <c:pt idx="3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BA-4A39-A1D9-F5F2185F92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40288713910704E-2"/>
          <c:y val="1.6000680420607399E-2"/>
          <c:w val="0.84972944006999096"/>
          <c:h val="0.983999319579393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689-409F-9577-1365EE7C383D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3-8689-409F-9577-1365EE7C383D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8689-409F-9577-1365EE7C383D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8689-409F-9577-1365EE7C38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Sheet7!$A$31:$A$34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200,000 AND BELOW</c:v>
                </c:pt>
              </c:strCache>
            </c:strRef>
          </c:cat>
          <c:val>
            <c:numRef>
              <c:f>Sheet7!$B$31:$B$34</c:f>
              <c:numCache>
                <c:formatCode>General</c:formatCode>
                <c:ptCount val="4"/>
                <c:pt idx="0">
                  <c:v>46038800</c:v>
                </c:pt>
                <c:pt idx="1">
                  <c:v>16207900</c:v>
                </c:pt>
                <c:pt idx="2">
                  <c:v>24232100</c:v>
                </c:pt>
                <c:pt idx="3">
                  <c:v>10826300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89-409F-9577-1365EE7C383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89020122485"/>
          <c:y val="3.1512871588616702E-2"/>
          <c:w val="0.86441097987751503"/>
          <c:h val="0.96486261749466395"/>
        </c:manualLayout>
      </c:layout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1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1-A236-4FAC-8E6C-1CC7F61EB982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3-A236-4FAC-8E6C-1CC7F61EB982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5-A236-4FAC-8E6C-1CC7F61EB9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Sheet10!$A$9:$A$12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Sheet10!$B$9:$B$12</c:f>
              <c:numCache>
                <c:formatCode>General</c:formatCode>
                <c:ptCount val="4"/>
                <c:pt idx="0">
                  <c:v>30</c:v>
                </c:pt>
                <c:pt idx="1">
                  <c:v>18</c:v>
                </c:pt>
                <c:pt idx="2">
                  <c:v>15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36-4FAC-8E6C-1CC7F61EB98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3A21E-F32C-E546-9465-2EDAD4C8FFDB}" type="datetime1">
              <a:rPr lang="en-CA" smtClean="0"/>
              <a:t>2018-06-22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9ABFE-04B6-4741-B784-1ECA365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73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D02F1-AD16-6F48-B035-073B8B92ED9A}" type="datetime1">
              <a:rPr lang="en-CA" smtClean="0"/>
              <a:t>2018-06-22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2BADB-B0C0-4645-9351-7EF15E0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03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2BADB-B0C0-4645-9351-7EF15E0421E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87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332B10CB-2C7D-8B4C-BDC5-5AFA0ACB06C2}" type="datetime1">
              <a:rPr lang="en-CA" smtClean="0"/>
              <a:t>2018-06-22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8198-DE59-6143-9169-7396EF8D4F38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FA63-DD07-7C45-9034-C73C68A15091}" type="datetime1">
              <a:rPr lang="en-CA" smtClean="0"/>
              <a:t>2018-06-22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843E-1920-6345-9A0F-B5337490E5FF}" type="datetime1">
              <a:rPr lang="en-CA" smtClean="0"/>
              <a:t>2018-06-22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1DB702A4-7CDA-4947-9E5C-1845ACA47A44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F9F3AE5-7F53-4C4A-B668-5CDD930171A3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1388-78D6-BB47-A989-E72B7EC3415F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436A00-A319-F74F-A223-EC2A01FACBE7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E45C72-9AED-6742-9657-43F1F8362F46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943C4C81-034C-214A-9F33-AD6EB6415CC2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7A31-FC16-7C48-BD21-048140CDB75E}" type="datetime1">
              <a:rPr lang="en-CA" smtClean="0"/>
              <a:t>2018-06-22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811A-A6B3-A64E-8678-57D9C9DF9693}" type="datetime1">
              <a:rPr lang="en-CA" smtClean="0"/>
              <a:t>2018-06-22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BCFB1-4F3C-A946-ADBA-2F1FF386F34C}" type="datetime1">
              <a:rPr lang="en-CA" smtClean="0"/>
              <a:t>2018-06-22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54B2-C9E9-8C40-8506-82F8E5570B75}" type="datetime1">
              <a:rPr lang="en-CA" smtClean="0"/>
              <a:t>2018-06-22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B3C5347-EAC1-624A-9004-7CA85617EA06}" type="datetime1">
              <a:rPr lang="en-CA" smtClean="0"/>
              <a:t>2018-06-22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6BB10D5-1F37-8840-96F7-4BA8495D2E79}" type="datetime1">
              <a:rPr lang="en-CA" smtClean="0"/>
              <a:t>2018-06-22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63C4-113D-EE43-AE61-8F950475B794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AF58-2E1D-B843-99E1-1110CDCD9DF0}" type="datetime1">
              <a:rPr lang="en-CA" smtClean="0"/>
              <a:t>2018-06-22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5A19-FDBE-BA44-AD52-6A3D42056367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16276-0360-D741-ABBD-9B00FDD78C16}" type="datetime1">
              <a:rPr lang="en-CA" smtClean="0"/>
              <a:t>2018-06-22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CA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9594F0-EC33-E04A-88AB-F9AE667739D9}" type="datetime1">
              <a:rPr lang="en-CA" smtClean="0"/>
              <a:t>2018-06-22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chart" Target="../charts/chart18.xml"/><Relationship Id="rId7" Type="http://schemas.openxmlformats.org/officeDocument/2006/relationships/chart" Target="../charts/chart22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chart" Target="../charts/char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Relationship Id="rId9" Type="http://schemas.openxmlformats.org/officeDocument/2006/relationships/chart" Target="../charts/char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TAX REFORM</a:t>
            </a:r>
          </a:p>
        </p:txBody>
      </p:sp>
    </p:spTree>
    <p:extLst>
      <p:ext uri="{BB962C8B-B14F-4D97-AF65-F5344CB8AC3E}">
        <p14:creationId xmlns:p14="http://schemas.microsoft.com/office/powerpoint/2010/main" val="422103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3800" u="sng" dirty="0"/>
              <a:t>DOWNTOWN HALIFAX BID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2052213"/>
            <a:ext cx="3657600" cy="506380"/>
          </a:xfrm>
        </p:spPr>
        <p:txBody>
          <a:bodyPr/>
          <a:lstStyle/>
          <a:p>
            <a:r>
              <a:rPr lang="en-US" sz="2400" dirty="0"/>
              <a:t>2015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887235"/>
            <a:ext cx="3657600" cy="690279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/>
              <a:t>NUMBER OF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809970"/>
              </p:ext>
            </p:extLst>
          </p:nvPr>
        </p:nvGraphicFramePr>
        <p:xfrm>
          <a:off x="4445188" y="2741652"/>
          <a:ext cx="4572000" cy="4116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1692597"/>
              </p:ext>
            </p:extLst>
          </p:nvPr>
        </p:nvGraphicFramePr>
        <p:xfrm>
          <a:off x="201409" y="2577515"/>
          <a:ext cx="4572000" cy="3974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30382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374" y="666052"/>
            <a:ext cx="8565119" cy="6191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5224" y="206903"/>
            <a:ext cx="369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NORTH END BID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" y="326754"/>
            <a:ext cx="8382000" cy="460769"/>
          </a:xfrm>
        </p:spPr>
        <p:txBody>
          <a:bodyPr/>
          <a:lstStyle/>
          <a:p>
            <a:pPr algn="ctr"/>
            <a:r>
              <a:rPr lang="en-US" sz="2500" dirty="0"/>
              <a:t>BREAKDOWN OF NORTH END DATA</a:t>
            </a:r>
            <a:endParaRPr lang="en-US" sz="25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7" y="1744385"/>
            <a:ext cx="559089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 Total Assessment for the BID: </a:t>
            </a:r>
            <a:r>
              <a:rPr lang="en-US" b="1" dirty="0"/>
              <a:t> $97,305,100</a:t>
            </a:r>
          </a:p>
          <a:p>
            <a:r>
              <a:rPr lang="en-US" b="1" dirty="0"/>
              <a:t>Total Area of the BID:  1,451,500 Square Foot</a:t>
            </a:r>
          </a:p>
          <a:p>
            <a:r>
              <a:rPr lang="en-US" b="1" dirty="0"/>
              <a:t>Average Assessment per square foot: $67.04 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09940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$1M AND</a:t>
                      </a:r>
                      <a:r>
                        <a:rPr lang="en-US" baseline="0" dirty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$500,000-$1M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$200,000-$500,000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BELOW $200,000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 of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$46,038,800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$16,207,900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$24,232,100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$10,826,300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</a:t>
                      </a:r>
                      <a:r>
                        <a:rPr lang="en-US" baseline="0" dirty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Assessment</a:t>
                      </a:r>
                      <a:r>
                        <a:rPr lang="en-US" baseline="0" dirty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$91.60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$79.25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$58.91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$32.51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440" y="1097450"/>
            <a:ext cx="67629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Number of properties in North End BID – 228</a:t>
            </a:r>
          </a:p>
        </p:txBody>
      </p:sp>
    </p:spTree>
    <p:extLst>
      <p:ext uri="{BB962C8B-B14F-4D97-AF65-F5344CB8AC3E}">
        <p14:creationId xmlns:p14="http://schemas.microsoft.com/office/powerpoint/2010/main" val="58746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3800" u="sng" dirty="0"/>
              <a:t>NORTH END BID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2052213"/>
            <a:ext cx="3657600" cy="506380"/>
          </a:xfrm>
        </p:spPr>
        <p:txBody>
          <a:bodyPr/>
          <a:lstStyle/>
          <a:p>
            <a:r>
              <a:rPr lang="en-US" sz="2400" dirty="0"/>
              <a:t>2015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51631"/>
            <a:ext cx="3657600" cy="625884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/>
              <a:t>NUMBER OF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449842"/>
              </p:ext>
            </p:extLst>
          </p:nvPr>
        </p:nvGraphicFramePr>
        <p:xfrm>
          <a:off x="4287838" y="2757141"/>
          <a:ext cx="4572000" cy="4259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0619478"/>
              </p:ext>
            </p:extLst>
          </p:nvPr>
        </p:nvGraphicFramePr>
        <p:xfrm>
          <a:off x="141365" y="2757142"/>
          <a:ext cx="4572000" cy="391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6784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1" y="464687"/>
            <a:ext cx="8221280" cy="6393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3679" y="154895"/>
            <a:ext cx="42244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SPRING GARDEN BID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9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" y="326754"/>
            <a:ext cx="8382000" cy="460769"/>
          </a:xfrm>
        </p:spPr>
        <p:txBody>
          <a:bodyPr/>
          <a:lstStyle/>
          <a:p>
            <a:pPr algn="ctr"/>
            <a:r>
              <a:rPr lang="en-US" sz="2500" dirty="0"/>
              <a:t>BREAKDOWN OF SPRING GARDEN DATA</a:t>
            </a:r>
            <a:endParaRPr lang="en-US" sz="25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7" y="1744385"/>
            <a:ext cx="559089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 Total Assessment for the BID: </a:t>
            </a:r>
            <a:r>
              <a:rPr lang="en-US" b="1" dirty="0"/>
              <a:t> $151,383,700</a:t>
            </a:r>
          </a:p>
          <a:p>
            <a:r>
              <a:rPr lang="en-US" b="1" dirty="0"/>
              <a:t>Total Area of the BID:  517,587.60 Square Foot</a:t>
            </a:r>
          </a:p>
          <a:p>
            <a:r>
              <a:rPr lang="en-US" b="1" dirty="0"/>
              <a:t>Average Assessment per square foot: $292.48 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51496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$1M AND</a:t>
                      </a:r>
                      <a:r>
                        <a:rPr lang="en-US" baseline="0" dirty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$500,000-$1M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$200,000-$500,000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BELOW $200,000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 of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$131,237,800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$12,870,300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$6,200,500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$1,075,100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</a:t>
                      </a:r>
                      <a:r>
                        <a:rPr lang="en-US" baseline="0" dirty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Assessment</a:t>
                      </a:r>
                      <a:r>
                        <a:rPr lang="en-US" baseline="0" dirty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$336.10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$144.64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$209.98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$125.01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440" y="1097450"/>
            <a:ext cx="75093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Number of properties in Spring Garden BID – 72</a:t>
            </a:r>
          </a:p>
        </p:txBody>
      </p:sp>
    </p:spTree>
    <p:extLst>
      <p:ext uri="{BB962C8B-B14F-4D97-AF65-F5344CB8AC3E}">
        <p14:creationId xmlns:p14="http://schemas.microsoft.com/office/powerpoint/2010/main" val="84038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3800" u="sng" dirty="0"/>
              <a:t>SPRING GARDEN BID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2045827"/>
            <a:ext cx="3657600" cy="512766"/>
          </a:xfrm>
        </p:spPr>
        <p:txBody>
          <a:bodyPr/>
          <a:lstStyle/>
          <a:p>
            <a:r>
              <a:rPr lang="en-US" sz="2400" dirty="0"/>
              <a:t>2015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892217"/>
            <a:ext cx="3657600" cy="685298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/>
              <a:t>NUMBER OF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220192"/>
              </p:ext>
            </p:extLst>
          </p:nvPr>
        </p:nvGraphicFramePr>
        <p:xfrm>
          <a:off x="4287838" y="2577514"/>
          <a:ext cx="4572000" cy="409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801384"/>
              </p:ext>
            </p:extLst>
          </p:nvPr>
        </p:nvGraphicFramePr>
        <p:xfrm>
          <a:off x="0" y="2577514"/>
          <a:ext cx="4773409" cy="409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9730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5976"/>
            <a:ext cx="7556313" cy="1116106"/>
          </a:xfrm>
        </p:spPr>
        <p:txBody>
          <a:bodyPr/>
          <a:lstStyle/>
          <a:p>
            <a:pPr algn="ctr"/>
            <a:r>
              <a:rPr lang="en-US" dirty="0"/>
              <a:t>MAIN STREET DARTMOUTH BID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40" y="567765"/>
            <a:ext cx="877047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91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956" y="617250"/>
            <a:ext cx="8305801" cy="1116106"/>
          </a:xfrm>
        </p:spPr>
        <p:txBody>
          <a:bodyPr/>
          <a:lstStyle/>
          <a:p>
            <a:pPr algn="ctr"/>
            <a:r>
              <a:rPr lang="en-US" dirty="0"/>
              <a:t>A Picture of Main Street Dartmouth BID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905215"/>
            <a:ext cx="8785412" cy="47707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9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416" y="242235"/>
            <a:ext cx="8382000" cy="934972"/>
          </a:xfrm>
        </p:spPr>
        <p:txBody>
          <a:bodyPr/>
          <a:lstStyle/>
          <a:p>
            <a:pPr algn="ctr"/>
            <a:r>
              <a:rPr lang="en-US" sz="2800" dirty="0"/>
              <a:t>BREAKDOWN OF MAIN STREET </a:t>
            </a:r>
            <a:br>
              <a:rPr lang="en-US" sz="2800" dirty="0"/>
            </a:br>
            <a:r>
              <a:rPr lang="en-US" sz="2800" dirty="0"/>
              <a:t>DARTMOUTH BID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862" y="1666241"/>
            <a:ext cx="6424806" cy="10618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2015 Total Assessment for the BID: </a:t>
            </a:r>
            <a:r>
              <a:rPr lang="en-US" sz="2100" b="1" dirty="0"/>
              <a:t> $72,206,700</a:t>
            </a:r>
          </a:p>
          <a:p>
            <a:r>
              <a:rPr lang="en-US" sz="2100" b="1" dirty="0"/>
              <a:t>Total Area of the BID:  3,046,904.20 Square Foot</a:t>
            </a:r>
          </a:p>
          <a:p>
            <a:r>
              <a:rPr lang="en-US" sz="2100" b="1" dirty="0"/>
              <a:t>Average Assessment per square foot: $23.70  </a:t>
            </a:r>
            <a:r>
              <a:rPr lang="en-US" sz="2100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830"/>
              </p:ext>
            </p:extLst>
          </p:nvPr>
        </p:nvGraphicFramePr>
        <p:xfrm>
          <a:off x="185862" y="2758494"/>
          <a:ext cx="8750980" cy="3756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4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605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$1M AND</a:t>
                      </a:r>
                      <a:r>
                        <a:rPr lang="en-US" baseline="0" dirty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$500,000-$1M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$200,000-$500,000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BELOW $200,000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0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6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 of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02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$54,963,500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$12,087,200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$4,509,800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$646,200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02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</a:t>
                      </a:r>
                      <a:r>
                        <a:rPr lang="en-US" baseline="0" dirty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0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Assessment</a:t>
                      </a:r>
                      <a:r>
                        <a:rPr lang="en-US" baseline="0" dirty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5862" y="1147743"/>
            <a:ext cx="642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Number of Properties in Main Street BID - 51</a:t>
            </a:r>
          </a:p>
        </p:txBody>
      </p:sp>
    </p:spTree>
    <p:extLst>
      <p:ext uri="{BB962C8B-B14F-4D97-AF65-F5344CB8AC3E}">
        <p14:creationId xmlns:p14="http://schemas.microsoft.com/office/powerpoint/2010/main" val="218330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9294" y="174066"/>
            <a:ext cx="8636000" cy="1116106"/>
          </a:xfrm>
        </p:spPr>
        <p:txBody>
          <a:bodyPr/>
          <a:lstStyle/>
          <a:p>
            <a:pPr algn="ctr"/>
            <a:r>
              <a:rPr lang="en-US" sz="4400" u="sng" dirty="0"/>
              <a:t>QUINPOOL ROAD BID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-582706" y="41984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rcRect l="-20435" r="-20435"/>
          <a:stretch>
            <a:fillRect/>
          </a:stretch>
        </p:blipFill>
        <p:spPr>
          <a:xfrm>
            <a:off x="-1284941" y="896472"/>
            <a:ext cx="11101293" cy="5752352"/>
          </a:xfrm>
        </p:spPr>
      </p:pic>
    </p:spTree>
    <p:extLst>
      <p:ext uri="{BB962C8B-B14F-4D97-AF65-F5344CB8AC3E}">
        <p14:creationId xmlns:p14="http://schemas.microsoft.com/office/powerpoint/2010/main" val="3700689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84" y="226744"/>
            <a:ext cx="7727619" cy="795566"/>
          </a:xfrm>
        </p:spPr>
        <p:txBody>
          <a:bodyPr/>
          <a:lstStyle/>
          <a:p>
            <a:pPr algn="ctr"/>
            <a:r>
              <a:rPr lang="en-US" u="sng" dirty="0"/>
              <a:t>MAIN STREET DARTMOUTH BID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1965279"/>
            <a:ext cx="3657600" cy="593314"/>
          </a:xfrm>
        </p:spPr>
        <p:txBody>
          <a:bodyPr/>
          <a:lstStyle/>
          <a:p>
            <a:r>
              <a:rPr lang="en-US" sz="2400" dirty="0"/>
              <a:t>2015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65279"/>
            <a:ext cx="3657600" cy="612236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/>
              <a:t>NUMBER OF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46703"/>
              </p:ext>
            </p:extLst>
          </p:nvPr>
        </p:nvGraphicFramePr>
        <p:xfrm>
          <a:off x="0" y="2558593"/>
          <a:ext cx="4364318" cy="424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540838"/>
              </p:ext>
            </p:extLst>
          </p:nvPr>
        </p:nvGraphicFramePr>
        <p:xfrm>
          <a:off x="4155141" y="2522686"/>
          <a:ext cx="5264480" cy="411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0904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77131"/>
            <a:ext cx="7556313" cy="1116106"/>
          </a:xfrm>
        </p:spPr>
        <p:txBody>
          <a:bodyPr/>
          <a:lstStyle/>
          <a:p>
            <a:pPr algn="ctr"/>
            <a:r>
              <a:rPr lang="en-US" sz="4000" dirty="0"/>
              <a:t>DARTMOUTH CROSSING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7146" b="17146"/>
          <a:stretch>
            <a:fillRect/>
          </a:stretch>
        </p:blipFill>
        <p:spPr>
          <a:xfrm>
            <a:off x="0" y="1600200"/>
            <a:ext cx="9144000" cy="50927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09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87338"/>
            <a:ext cx="7556313" cy="558053"/>
          </a:xfrm>
        </p:spPr>
        <p:txBody>
          <a:bodyPr/>
          <a:lstStyle/>
          <a:p>
            <a:pPr algn="ctr"/>
            <a:r>
              <a:rPr lang="en-US" dirty="0"/>
              <a:t>Picture of Dartmouth Crossing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4" y="895240"/>
            <a:ext cx="7791483" cy="584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33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58" y="143184"/>
            <a:ext cx="7653324" cy="555052"/>
          </a:xfrm>
        </p:spPr>
        <p:txBody>
          <a:bodyPr/>
          <a:lstStyle/>
          <a:p>
            <a:r>
              <a:rPr lang="en-US" sz="2600" dirty="0"/>
              <a:t>BREAKDOWN OF DARTMOUTH CROSSING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" y="1217155"/>
            <a:ext cx="4820452" cy="9079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Total Assessment: </a:t>
            </a:r>
            <a:r>
              <a:rPr lang="en-US" b="1" dirty="0"/>
              <a:t> $ 282,300,400 </a:t>
            </a:r>
          </a:p>
          <a:p>
            <a:r>
              <a:rPr lang="en-US" b="1" dirty="0"/>
              <a:t>Total Area: 7,344,948 Square Foot</a:t>
            </a:r>
          </a:p>
          <a:p>
            <a:r>
              <a:rPr lang="en-US" sz="1700" b="1" dirty="0"/>
              <a:t>Average Assessment per square foot: $38.43  </a:t>
            </a:r>
            <a:r>
              <a:rPr lang="en-US" sz="1700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951005"/>
            <a:ext cx="9143998" cy="290699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850350"/>
              </p:ext>
            </p:extLst>
          </p:nvPr>
        </p:nvGraphicFramePr>
        <p:xfrm>
          <a:off x="2" y="2143609"/>
          <a:ext cx="918465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0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3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5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$1M AND</a:t>
                      </a:r>
                      <a:r>
                        <a:rPr lang="en-US" baseline="0" dirty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$500,000-$1M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$200,000-$500,000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5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  <a:p>
                      <a:pPr algn="ctr"/>
                      <a:r>
                        <a:rPr lang="en-US" dirty="0"/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  <a:p>
                      <a:pPr algn="ctr"/>
                      <a:r>
                        <a:rPr lang="en-US" dirty="0"/>
                        <a:t>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  <a:p>
                      <a:pPr algn="ctr"/>
                      <a:r>
                        <a:rPr lang="en-US" dirty="0"/>
                        <a:t>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0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$281,088,500</a:t>
                      </a:r>
                    </a:p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$990,700</a:t>
                      </a:r>
                    </a:p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$221,200</a:t>
                      </a:r>
                    </a:p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0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Average Assessment</a:t>
                      </a:r>
                      <a:r>
                        <a:rPr lang="en-US" sz="1600" baseline="0" dirty="0"/>
                        <a:t> per square foot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$38.62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$24.78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4884" y="775686"/>
            <a:ext cx="7144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Number of Properties in Dartmouth Crossing – 15 </a:t>
            </a:r>
          </a:p>
        </p:txBody>
      </p:sp>
    </p:spTree>
    <p:extLst>
      <p:ext uri="{BB962C8B-B14F-4D97-AF65-F5344CB8AC3E}">
        <p14:creationId xmlns:p14="http://schemas.microsoft.com/office/powerpoint/2010/main" val="1995174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4000" u="sng" dirty="0"/>
              <a:t>DARTMOUTH CROSSING BID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1855559"/>
            <a:ext cx="3657600" cy="703034"/>
          </a:xfrm>
        </p:spPr>
        <p:txBody>
          <a:bodyPr/>
          <a:lstStyle/>
          <a:p>
            <a:r>
              <a:rPr lang="en-US" sz="2400" dirty="0"/>
              <a:t>2015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855559"/>
            <a:ext cx="3657600" cy="721956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/>
              <a:t>NUMBER OF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ontent Placeholder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37539472"/>
              </p:ext>
            </p:extLst>
          </p:nvPr>
        </p:nvGraphicFramePr>
        <p:xfrm>
          <a:off x="123908" y="2558593"/>
          <a:ext cx="4367746" cy="426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92334096"/>
              </p:ext>
            </p:extLst>
          </p:nvPr>
        </p:nvGraphicFramePr>
        <p:xfrm>
          <a:off x="4400474" y="2285999"/>
          <a:ext cx="4743526" cy="496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9316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" y="1161717"/>
            <a:ext cx="7772364" cy="55297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474" y="90434"/>
            <a:ext cx="7556313" cy="1116106"/>
          </a:xfrm>
        </p:spPr>
        <p:txBody>
          <a:bodyPr/>
          <a:lstStyle/>
          <a:p>
            <a:pPr algn="ctr"/>
            <a:r>
              <a:rPr lang="en-US" sz="4800" dirty="0"/>
              <a:t>BAYERS LAKE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17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527" y="5393765"/>
            <a:ext cx="1597681" cy="132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3" y="3716778"/>
            <a:ext cx="7179235" cy="31383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889" y="935397"/>
            <a:ext cx="5113186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Total Assessment: </a:t>
            </a:r>
            <a:r>
              <a:rPr lang="en-US" b="1" dirty="0"/>
              <a:t> $219,360,200 </a:t>
            </a:r>
          </a:p>
          <a:p>
            <a:r>
              <a:rPr lang="en-US" b="1" dirty="0"/>
              <a:t>Total Area:  13,413,382 Square Foot</a:t>
            </a:r>
          </a:p>
          <a:p>
            <a:r>
              <a:rPr lang="en-US" b="1" dirty="0"/>
              <a:t>Average Assessment per square foot: $16.35</a:t>
            </a:r>
            <a:r>
              <a:rPr lang="en-US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7656" y="32871"/>
            <a:ext cx="6442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BREAKDOWN OF BAYERS LAKE DATA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561217"/>
              </p:ext>
            </p:extLst>
          </p:nvPr>
        </p:nvGraphicFramePr>
        <p:xfrm>
          <a:off x="0" y="1855060"/>
          <a:ext cx="8007535" cy="1923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48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$1M AND</a:t>
                      </a:r>
                      <a:r>
                        <a:rPr lang="en-US" baseline="0" dirty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$500,000-$1M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(95%)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4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$218,628,200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$732,000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4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</a:t>
                      </a:r>
                      <a:r>
                        <a:rPr lang="en-US" baseline="0" dirty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6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Assessment</a:t>
                      </a:r>
                      <a:r>
                        <a:rPr lang="en-US" baseline="0" dirty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$19.08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8188" y="535287"/>
            <a:ext cx="5032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properties in </a:t>
            </a:r>
            <a:r>
              <a:rPr lang="en-US" sz="2000" dirty="0" err="1"/>
              <a:t>Bayers</a:t>
            </a:r>
            <a:r>
              <a:rPr lang="en-US" sz="2000" dirty="0"/>
              <a:t> Lake – 19 </a:t>
            </a:r>
          </a:p>
        </p:txBody>
      </p:sp>
    </p:spTree>
    <p:extLst>
      <p:ext uri="{BB962C8B-B14F-4D97-AF65-F5344CB8AC3E}">
        <p14:creationId xmlns:p14="http://schemas.microsoft.com/office/powerpoint/2010/main" val="3952331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4000" u="sng" dirty="0"/>
              <a:t>BAYERS LAKE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1924335"/>
            <a:ext cx="3657600" cy="634258"/>
          </a:xfrm>
        </p:spPr>
        <p:txBody>
          <a:bodyPr/>
          <a:lstStyle/>
          <a:p>
            <a:r>
              <a:rPr lang="en-US" sz="2400" dirty="0"/>
              <a:t>2015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24335"/>
            <a:ext cx="3657600" cy="653180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/>
              <a:t>NUMBER OF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455164"/>
              </p:ext>
            </p:extLst>
          </p:nvPr>
        </p:nvGraphicFramePr>
        <p:xfrm>
          <a:off x="0" y="2741652"/>
          <a:ext cx="4334123" cy="3924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802045"/>
              </p:ext>
            </p:extLst>
          </p:nvPr>
        </p:nvGraphicFramePr>
        <p:xfrm>
          <a:off x="4572438" y="2741652"/>
          <a:ext cx="4572000" cy="4280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3241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87334"/>
            <a:ext cx="7556313" cy="1116106"/>
          </a:xfrm>
        </p:spPr>
        <p:txBody>
          <a:bodyPr/>
          <a:lstStyle/>
          <a:p>
            <a:r>
              <a:rPr lang="en-US" sz="3200" dirty="0"/>
              <a:t>AVERAGE ASSESSMENT PER SQUARE FOOT COMPARISON FOR EACH BID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38203"/>
              </p:ext>
            </p:extLst>
          </p:nvPr>
        </p:nvGraphicFramePr>
        <p:xfrm>
          <a:off x="139392" y="1181970"/>
          <a:ext cx="8345435" cy="5178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4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6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7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BUSINESS</a:t>
                      </a:r>
                      <a:r>
                        <a:rPr lang="en-US" baseline="0" dirty="0"/>
                        <a:t> AREAS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</a:t>
                      </a:r>
                      <a:r>
                        <a:rPr lang="en-US" baseline="0" dirty="0"/>
                        <a:t> ASSESSMENT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AREA (SQUARE FOOT)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4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BAYERS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13,413,382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1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DARTMOUTH CROSSING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$38.43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7,344,948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5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STREET DARTMOUTH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$23.70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3,046,904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6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QUINPOOL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$98.70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808,187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1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DOWNTOWN HALIFAX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$273.22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3,897,896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17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DOWNTOWN DARTMOUTH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$31.84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2,711,898</a:t>
                      </a:r>
                    </a:p>
                  </a:txBody>
                  <a:tcPr marL="12700" marR="12700" marT="1270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581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SPRING GARDEN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$292.48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517,588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9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NORTH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$67.04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1,451,501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609691"/>
          </a:xfrm>
        </p:spPr>
        <p:txBody>
          <a:bodyPr/>
          <a:lstStyle/>
          <a:p>
            <a:pPr algn="ctr"/>
            <a:r>
              <a:rPr lang="en-US" sz="3100" dirty="0"/>
              <a:t>ANNUAL ASSESSMENT RATE INCREASE: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48367"/>
              </p:ext>
            </p:extLst>
          </p:nvPr>
        </p:nvGraphicFramePr>
        <p:xfrm>
          <a:off x="374567" y="1235183"/>
          <a:ext cx="7309125" cy="5409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7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2350">
                <a:tc>
                  <a:txBody>
                    <a:bodyPr/>
                    <a:lstStyle/>
                    <a:p>
                      <a:r>
                        <a:rPr lang="en-US" dirty="0"/>
                        <a:t>BUSINESS</a:t>
                      </a:r>
                      <a:r>
                        <a:rPr lang="en-US" baseline="0" dirty="0"/>
                        <a:t> AREAS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2013-2014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2014-2015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551">
                <a:tc>
                  <a:txBody>
                    <a:bodyPr/>
                    <a:lstStyle/>
                    <a:p>
                      <a:r>
                        <a:rPr lang="en-US" dirty="0"/>
                        <a:t>BAYERS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50">
                <a:tc>
                  <a:txBody>
                    <a:bodyPr/>
                    <a:lstStyle/>
                    <a:p>
                      <a:r>
                        <a:rPr lang="en-US" dirty="0"/>
                        <a:t>DARTMOUTH CROSSING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24.94%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197">
                <a:tc>
                  <a:txBody>
                    <a:bodyPr/>
                    <a:lstStyle/>
                    <a:p>
                      <a:r>
                        <a:rPr lang="en-US" dirty="0"/>
                        <a:t>MAIN STREET DARTMOUTH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50">
                <a:tc>
                  <a:txBody>
                    <a:bodyPr/>
                    <a:lstStyle/>
                    <a:p>
                      <a:r>
                        <a:rPr lang="en-US" dirty="0"/>
                        <a:t>QUINPOOL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350">
                <a:tc>
                  <a:txBody>
                    <a:bodyPr/>
                    <a:lstStyle/>
                    <a:p>
                      <a:r>
                        <a:rPr lang="en-US" dirty="0"/>
                        <a:t>DOWNTOWN</a:t>
                      </a:r>
                      <a:r>
                        <a:rPr lang="en-US" baseline="0" dirty="0"/>
                        <a:t> HALIFAX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350">
                <a:tc>
                  <a:txBody>
                    <a:bodyPr/>
                    <a:lstStyle/>
                    <a:p>
                      <a:r>
                        <a:rPr lang="en-US" dirty="0"/>
                        <a:t>DOWNTOWN DARTMOUTH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-1.12%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5613">
                <a:tc>
                  <a:txBody>
                    <a:bodyPr/>
                    <a:lstStyle/>
                    <a:p>
                      <a:r>
                        <a:rPr lang="en-US" dirty="0"/>
                        <a:t>SPRING GARDEN</a:t>
                      </a:r>
                      <a:r>
                        <a:rPr lang="en-US" baseline="0" dirty="0"/>
                        <a:t> ROAD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754">
                <a:tc>
                  <a:txBody>
                    <a:bodyPr/>
                    <a:lstStyle/>
                    <a:p>
                      <a:r>
                        <a:rPr lang="en-US" dirty="0"/>
                        <a:t>NORTH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2" y="313049"/>
            <a:ext cx="8382000" cy="460769"/>
          </a:xfrm>
        </p:spPr>
        <p:txBody>
          <a:bodyPr/>
          <a:lstStyle/>
          <a:p>
            <a:pPr algn="ctr"/>
            <a:r>
              <a:rPr lang="en-US" sz="3000" dirty="0"/>
              <a:t>BREAKDOWN OF QUINPOOL ROAD DATA</a:t>
            </a:r>
            <a:endParaRPr lang="en-US" sz="30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8" y="1744385"/>
            <a:ext cx="5483412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 Total Assessment for the BID: </a:t>
            </a:r>
            <a:r>
              <a:rPr lang="en-US" b="1" dirty="0"/>
              <a:t> $79,771,500</a:t>
            </a:r>
          </a:p>
          <a:p>
            <a:r>
              <a:rPr lang="en-US" b="1" dirty="0"/>
              <a:t>Total Area of the BID:  808,187 Square Foot</a:t>
            </a:r>
          </a:p>
          <a:p>
            <a:r>
              <a:rPr lang="en-US" b="1" dirty="0"/>
              <a:t>Average Assessment per square foot: $98.70  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288858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4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$1M AND</a:t>
                      </a:r>
                      <a:r>
                        <a:rPr lang="en-US" baseline="0" dirty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$500,000-$1M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$200,000-$500,000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BELOW $200,000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 of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$47,767,400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$17,873,800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$11,324,100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$2,806,200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</a:t>
                      </a:r>
                      <a:r>
                        <a:rPr lang="en-US" baseline="0" dirty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Assessment</a:t>
                      </a:r>
                      <a:r>
                        <a:rPr lang="en-US" baseline="0" dirty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$114.14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$54.18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$43.58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298" y="1097450"/>
            <a:ext cx="701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Number of properties in </a:t>
            </a:r>
            <a:r>
              <a:rPr lang="en-US" sz="2400" dirty="0" err="1"/>
              <a:t>Quinpool</a:t>
            </a:r>
            <a:r>
              <a:rPr lang="en-US" sz="2400" dirty="0"/>
              <a:t> Road BID – 95</a:t>
            </a:r>
          </a:p>
        </p:txBody>
      </p:sp>
    </p:spTree>
    <p:extLst>
      <p:ext uri="{BB962C8B-B14F-4D97-AF65-F5344CB8AC3E}">
        <p14:creationId xmlns:p14="http://schemas.microsoft.com/office/powerpoint/2010/main" val="320235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322701"/>
              </p:ext>
            </p:extLst>
          </p:nvPr>
        </p:nvGraphicFramePr>
        <p:xfrm>
          <a:off x="-90027" y="1131899"/>
          <a:ext cx="2747750" cy="280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017957"/>
              </p:ext>
            </p:extLst>
          </p:nvPr>
        </p:nvGraphicFramePr>
        <p:xfrm>
          <a:off x="2031891" y="1191145"/>
          <a:ext cx="256188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851416"/>
              </p:ext>
            </p:extLst>
          </p:nvPr>
        </p:nvGraphicFramePr>
        <p:xfrm>
          <a:off x="4423955" y="960925"/>
          <a:ext cx="2236358" cy="297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335653"/>
              </p:ext>
            </p:extLst>
          </p:nvPr>
        </p:nvGraphicFramePr>
        <p:xfrm>
          <a:off x="-61954" y="3607906"/>
          <a:ext cx="2747750" cy="316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532855"/>
              </p:ext>
            </p:extLst>
          </p:nvPr>
        </p:nvGraphicFramePr>
        <p:xfrm>
          <a:off x="2323544" y="3643141"/>
          <a:ext cx="2555595" cy="315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56971"/>
              </p:ext>
            </p:extLst>
          </p:nvPr>
        </p:nvGraphicFramePr>
        <p:xfrm>
          <a:off x="4263840" y="3518068"/>
          <a:ext cx="2995565" cy="3250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520821"/>
              </p:ext>
            </p:extLst>
          </p:nvPr>
        </p:nvGraphicFramePr>
        <p:xfrm>
          <a:off x="5761623" y="1131899"/>
          <a:ext cx="377934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104621"/>
              </p:ext>
            </p:extLst>
          </p:nvPr>
        </p:nvGraphicFramePr>
        <p:xfrm>
          <a:off x="5269137" y="3825920"/>
          <a:ext cx="3980535" cy="2942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85196" y="755173"/>
            <a:ext cx="154884" cy="20463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62640" y="654150"/>
            <a:ext cx="205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200,000 – 500,000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4448" y="756294"/>
            <a:ext cx="154884" cy="2046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77376" y="658729"/>
            <a:ext cx="156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500,000 – 1M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2942" y="766248"/>
            <a:ext cx="154884" cy="2046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91693" y="658729"/>
            <a:ext cx="18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BELOW 200,000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849" y="786699"/>
            <a:ext cx="154884" cy="2046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8781" y="693298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1M AND ABOVE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66199" y="114717"/>
            <a:ext cx="617160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2015 ASSESSMENT BY CATEGORIES</a:t>
            </a:r>
          </a:p>
        </p:txBody>
      </p:sp>
    </p:spTree>
    <p:extLst>
      <p:ext uri="{BB962C8B-B14F-4D97-AF65-F5344CB8AC3E}">
        <p14:creationId xmlns:p14="http://schemas.microsoft.com/office/powerpoint/2010/main" val="2846075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85196" y="755173"/>
            <a:ext cx="154884" cy="20463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62640" y="654150"/>
            <a:ext cx="205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200,000 – 500,000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4448" y="756294"/>
            <a:ext cx="154884" cy="2046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77376" y="658729"/>
            <a:ext cx="156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500,000 – 1M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2942" y="766248"/>
            <a:ext cx="154884" cy="2046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91693" y="658729"/>
            <a:ext cx="18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BELOW 200,000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849" y="786699"/>
            <a:ext cx="154884" cy="2046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8781" y="693298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1M AND ABOVE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4347" y="114717"/>
            <a:ext cx="7475316" cy="507831"/>
          </a:xfrm>
          <a:prstGeom prst="rect">
            <a:avLst/>
          </a:prstGeom>
          <a:solidFill>
            <a:srgbClr val="75367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</a:rPr>
              <a:t>NUMBER OF PROPERTIES BY CATEGORIES</a:t>
            </a: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611814"/>
              </p:ext>
            </p:extLst>
          </p:nvPr>
        </p:nvGraphicFramePr>
        <p:xfrm>
          <a:off x="-185862" y="1131899"/>
          <a:ext cx="250940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147454"/>
              </p:ext>
            </p:extLst>
          </p:nvPr>
        </p:nvGraphicFramePr>
        <p:xfrm>
          <a:off x="1013115" y="1082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637256"/>
              </p:ext>
            </p:extLst>
          </p:nvPr>
        </p:nvGraphicFramePr>
        <p:xfrm>
          <a:off x="4138019" y="1131899"/>
          <a:ext cx="2506531" cy="280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072111"/>
              </p:ext>
            </p:extLst>
          </p:nvPr>
        </p:nvGraphicFramePr>
        <p:xfrm>
          <a:off x="5269137" y="1176819"/>
          <a:ext cx="425005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720131"/>
              </p:ext>
            </p:extLst>
          </p:nvPr>
        </p:nvGraphicFramePr>
        <p:xfrm>
          <a:off x="55355" y="3817178"/>
          <a:ext cx="2323544" cy="293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206106"/>
              </p:ext>
            </p:extLst>
          </p:nvPr>
        </p:nvGraphicFramePr>
        <p:xfrm>
          <a:off x="1951547" y="3759993"/>
          <a:ext cx="2702340" cy="312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693785"/>
              </p:ext>
            </p:extLst>
          </p:nvPr>
        </p:nvGraphicFramePr>
        <p:xfrm>
          <a:off x="3847261" y="4140358"/>
          <a:ext cx="347570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400590"/>
              </p:ext>
            </p:extLst>
          </p:nvPr>
        </p:nvGraphicFramePr>
        <p:xfrm>
          <a:off x="6292766" y="3931070"/>
          <a:ext cx="3779282" cy="281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9364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4000" u="sng" dirty="0"/>
              <a:t>QUINPOOL ROAD BID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1930669"/>
            <a:ext cx="3657600" cy="627924"/>
          </a:xfrm>
        </p:spPr>
        <p:txBody>
          <a:bodyPr/>
          <a:lstStyle/>
          <a:p>
            <a:r>
              <a:rPr lang="en-US" sz="2400" dirty="0"/>
              <a:t>2015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09347"/>
            <a:ext cx="3657600" cy="668167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/>
              <a:t>NUMBER OF PROPERTIES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4005412"/>
              </p:ext>
            </p:extLst>
          </p:nvPr>
        </p:nvGraphicFramePr>
        <p:xfrm>
          <a:off x="164353" y="2547359"/>
          <a:ext cx="4235525" cy="4410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86764992"/>
              </p:ext>
            </p:extLst>
          </p:nvPr>
        </p:nvGraphicFramePr>
        <p:xfrm>
          <a:off x="4155141" y="2339788"/>
          <a:ext cx="4988859" cy="451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81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45" y="597646"/>
            <a:ext cx="8695764" cy="6140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983" y="123918"/>
            <a:ext cx="6899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DOWNTOWN DARTMOUTH BID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0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" y="326754"/>
            <a:ext cx="8382000" cy="460769"/>
          </a:xfrm>
        </p:spPr>
        <p:txBody>
          <a:bodyPr/>
          <a:lstStyle/>
          <a:p>
            <a:pPr algn="ctr"/>
            <a:r>
              <a:rPr lang="en-US" sz="2500" dirty="0"/>
              <a:t>BREAKDOWN OF DOWNTOWN </a:t>
            </a:r>
            <a:br>
              <a:rPr lang="en-US" sz="2500" dirty="0"/>
            </a:br>
            <a:r>
              <a:rPr lang="en-US" sz="2500" dirty="0"/>
              <a:t>DARTMOUTH DATA</a:t>
            </a:r>
            <a:endParaRPr lang="en-US" sz="25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8" y="1744385"/>
            <a:ext cx="5483412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 Total Assessment for the BID: </a:t>
            </a:r>
            <a:r>
              <a:rPr lang="en-US" b="1" dirty="0"/>
              <a:t> $86,337,900</a:t>
            </a:r>
          </a:p>
          <a:p>
            <a:r>
              <a:rPr lang="en-US" b="1" dirty="0"/>
              <a:t>Total Area of the BID:  2,711,898 Square Foot</a:t>
            </a:r>
          </a:p>
          <a:p>
            <a:r>
              <a:rPr lang="en-US" b="1" dirty="0"/>
              <a:t>Average Assessment per square foot: $31.84 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25403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4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$1M AND</a:t>
                      </a:r>
                      <a:r>
                        <a:rPr lang="en-US" baseline="0" dirty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$500,000-$1M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$200,000-$500,000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BELOW $200,000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 of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$50,478,000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$11,990,900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$16,584,600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$7,284,400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</a:t>
                      </a:r>
                      <a:r>
                        <a:rPr lang="en-US" baseline="0" dirty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Assessment</a:t>
                      </a:r>
                      <a:r>
                        <a:rPr lang="en-US" baseline="0" dirty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$73.13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$26.57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$23.57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77440" y="1097450"/>
            <a:ext cx="83573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Number of properties in Downtown Dartmouth BID – 147</a:t>
            </a:r>
          </a:p>
        </p:txBody>
      </p:sp>
    </p:spTree>
    <p:extLst>
      <p:ext uri="{BB962C8B-B14F-4D97-AF65-F5344CB8AC3E}">
        <p14:creationId xmlns:p14="http://schemas.microsoft.com/office/powerpoint/2010/main" val="268418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3800" u="sng" dirty="0"/>
              <a:t>DOWNTOWN DARTMOUTH BID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2052213"/>
            <a:ext cx="3657600" cy="506380"/>
          </a:xfrm>
        </p:spPr>
        <p:txBody>
          <a:bodyPr/>
          <a:lstStyle/>
          <a:p>
            <a:r>
              <a:rPr lang="en-US" sz="2400" dirty="0"/>
              <a:t>2015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37983"/>
            <a:ext cx="3657600" cy="639532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/>
              <a:t>NUMBER OF PROPERTIES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194756"/>
              </p:ext>
            </p:extLst>
          </p:nvPr>
        </p:nvGraphicFramePr>
        <p:xfrm>
          <a:off x="4773408" y="2741651"/>
          <a:ext cx="4198469" cy="398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000227"/>
              </p:ext>
            </p:extLst>
          </p:nvPr>
        </p:nvGraphicFramePr>
        <p:xfrm>
          <a:off x="201409" y="2741652"/>
          <a:ext cx="4243779" cy="398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752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862" y="728008"/>
            <a:ext cx="8735491" cy="6129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2150" y="312812"/>
            <a:ext cx="5261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DOWNTOWN HALIFAX BID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9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" y="326754"/>
            <a:ext cx="8382000" cy="460769"/>
          </a:xfrm>
        </p:spPr>
        <p:txBody>
          <a:bodyPr/>
          <a:lstStyle/>
          <a:p>
            <a:pPr algn="ctr"/>
            <a:r>
              <a:rPr lang="en-US" sz="2500" dirty="0"/>
              <a:t>BREAKDOWN OF DOWNTOWN HALIFAX DATA</a:t>
            </a:r>
            <a:endParaRPr lang="en-US" sz="25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7" y="1744385"/>
            <a:ext cx="559089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 Total Assessment for the BID: </a:t>
            </a:r>
            <a:r>
              <a:rPr lang="en-US" b="1" dirty="0"/>
              <a:t> $1,064,978,600</a:t>
            </a:r>
          </a:p>
          <a:p>
            <a:r>
              <a:rPr lang="en-US" b="1" dirty="0"/>
              <a:t>Total Area of the BID:  3,897,896.15 Square Foot</a:t>
            </a:r>
          </a:p>
          <a:p>
            <a:r>
              <a:rPr lang="en-US" b="1" dirty="0"/>
              <a:t>Average Assessment per square foot: $273.22 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862885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$1M AND</a:t>
                      </a:r>
                      <a:r>
                        <a:rPr lang="en-US" baseline="0" dirty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$500,000-$1M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$200,000-$500,000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BELOW $200,000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 of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ASSESSMENT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$1,021,992,400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$29,146,100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$11,000,400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$2,839,700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</a:t>
                      </a:r>
                      <a:r>
                        <a:rPr lang="en-US" baseline="0" dirty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Assessment</a:t>
                      </a:r>
                      <a:r>
                        <a:rPr lang="en-US" baseline="0" dirty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$301.38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$94.29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$82.45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$44.10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440" y="1097450"/>
            <a:ext cx="80428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Number of properties in Downtown Halifax BID –182</a:t>
            </a:r>
          </a:p>
        </p:txBody>
      </p:sp>
    </p:spTree>
    <p:extLst>
      <p:ext uri="{BB962C8B-B14F-4D97-AF65-F5344CB8AC3E}">
        <p14:creationId xmlns:p14="http://schemas.microsoft.com/office/powerpoint/2010/main" val="629007852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16022</TotalTime>
  <Words>1141</Words>
  <Application>Microsoft Office PowerPoint</Application>
  <PresentationFormat>On-screen Show (4:3)</PresentationFormat>
  <Paragraphs>410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Rockwell</vt:lpstr>
      <vt:lpstr>Wingdings</vt:lpstr>
      <vt:lpstr>Advantage</vt:lpstr>
      <vt:lpstr>TAX REFORM</vt:lpstr>
      <vt:lpstr>QUINPOOL ROAD BID</vt:lpstr>
      <vt:lpstr>BREAKDOWN OF QUINPOOL ROAD DATA</vt:lpstr>
      <vt:lpstr>QUINPOOL ROAD BID</vt:lpstr>
      <vt:lpstr>PowerPoint Presentation</vt:lpstr>
      <vt:lpstr>BREAKDOWN OF DOWNTOWN  DARTMOUTH DATA</vt:lpstr>
      <vt:lpstr>DOWNTOWN DARTMOUTH BID</vt:lpstr>
      <vt:lpstr>PowerPoint Presentation</vt:lpstr>
      <vt:lpstr>BREAKDOWN OF DOWNTOWN HALIFAX DATA</vt:lpstr>
      <vt:lpstr>DOWNTOWN HALIFAX BID</vt:lpstr>
      <vt:lpstr>PowerPoint Presentation</vt:lpstr>
      <vt:lpstr>BREAKDOWN OF NORTH END DATA</vt:lpstr>
      <vt:lpstr>NORTH END BID</vt:lpstr>
      <vt:lpstr>PowerPoint Presentation</vt:lpstr>
      <vt:lpstr>BREAKDOWN OF SPRING GARDEN DATA</vt:lpstr>
      <vt:lpstr>SPRING GARDEN BID</vt:lpstr>
      <vt:lpstr>MAIN STREET DARTMOUTH BID</vt:lpstr>
      <vt:lpstr>A Picture of Main Street Dartmouth BID</vt:lpstr>
      <vt:lpstr>BREAKDOWN OF MAIN STREET  DARTMOUTH BID</vt:lpstr>
      <vt:lpstr>MAIN STREET DARTMOUTH BID</vt:lpstr>
      <vt:lpstr>DARTMOUTH CROSSING</vt:lpstr>
      <vt:lpstr>Picture of Dartmouth Crossing</vt:lpstr>
      <vt:lpstr>BREAKDOWN OF DARTMOUTH CROSSING DATA</vt:lpstr>
      <vt:lpstr>DARTMOUTH CROSSING BID</vt:lpstr>
      <vt:lpstr>BAYERS LAKE </vt:lpstr>
      <vt:lpstr>PowerPoint Presentation</vt:lpstr>
      <vt:lpstr>BAYERS LAKE</vt:lpstr>
      <vt:lpstr>AVERAGE ASSESSMENT PER SQUARE FOOT COMPARISON FOR EACH BID</vt:lpstr>
      <vt:lpstr>ANNUAL ASSESSMENT RATE INCREASE: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 REFORM</dc:title>
  <dc:creator>Treasure Daniels</dc:creator>
  <cp:lastModifiedBy>Emily</cp:lastModifiedBy>
  <cp:revision>349</cp:revision>
  <dcterms:created xsi:type="dcterms:W3CDTF">2015-07-02T13:31:19Z</dcterms:created>
  <dcterms:modified xsi:type="dcterms:W3CDTF">2018-06-22T13:19:39Z</dcterms:modified>
</cp:coreProperties>
</file>